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98" r:id="rId5"/>
  </p:sldMasterIdLst>
  <p:notesMasterIdLst>
    <p:notesMasterId r:id="rId19"/>
  </p:notesMasterIdLst>
  <p:sldIdLst>
    <p:sldId id="348" r:id="rId6"/>
    <p:sldId id="356" r:id="rId7"/>
    <p:sldId id="363" r:id="rId8"/>
    <p:sldId id="355" r:id="rId9"/>
    <p:sldId id="362" r:id="rId10"/>
    <p:sldId id="258" r:id="rId11"/>
    <p:sldId id="367" r:id="rId12"/>
    <p:sldId id="368" r:id="rId13"/>
    <p:sldId id="369" r:id="rId14"/>
    <p:sldId id="366" r:id="rId15"/>
    <p:sldId id="318" r:id="rId16"/>
    <p:sldId id="262" r:id="rId17"/>
    <p:sldId id="30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dith Head" initials="JH" lastIdx="9" clrIdx="0">
    <p:extLst>
      <p:ext uri="{19B8F6BF-5375-455C-9EA6-DF929625EA0E}">
        <p15:presenceInfo xmlns:p15="http://schemas.microsoft.com/office/powerpoint/2012/main" userId="8a78c7d98ac60dac" providerId="Windows Live"/>
      </p:ext>
    </p:extLst>
  </p:cmAuthor>
  <p:cmAuthor id="2" name="Shauna O'Brien" initials="SO" lastIdx="27" clrIdx="1">
    <p:extLst>
      <p:ext uri="{19B8F6BF-5375-455C-9EA6-DF929625EA0E}">
        <p15:presenceInfo xmlns:p15="http://schemas.microsoft.com/office/powerpoint/2012/main" userId="b3897799837f5edf" providerId="Windows Live"/>
      </p:ext>
    </p:extLst>
  </p:cmAuthor>
  <p:cmAuthor id="3" name="Hannah Cooper" initials="HC" lastIdx="1" clrIdx="2">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B050"/>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BA1427-8CBF-5D41-8490-0858725E4E6F}" v="2" dt="2024-10-04T08:55:11.0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16" autoAdjust="0"/>
    <p:restoredTop sz="79178" autoAdjust="0"/>
  </p:normalViewPr>
  <p:slideViewPr>
    <p:cSldViewPr snapToGrid="0">
      <p:cViewPr varScale="1">
        <p:scale>
          <a:sx n="95" d="100"/>
          <a:sy n="95" d="100"/>
        </p:scale>
        <p:origin x="1064" y="176"/>
      </p:cViewPr>
      <p:guideLst/>
    </p:cSldViewPr>
  </p:slideViewPr>
  <p:notesTextViewPr>
    <p:cViewPr>
      <p:scale>
        <a:sx n="1" d="1"/>
        <a:sy n="1" d="1"/>
      </p:scale>
      <p:origin x="0" y="0"/>
    </p:cViewPr>
  </p:notesTextViewPr>
  <p:notesViewPr>
    <p:cSldViewPr snapToGrid="0">
      <p:cViewPr varScale="1">
        <p:scale>
          <a:sx n="81" d="100"/>
          <a:sy n="81" d="100"/>
        </p:scale>
        <p:origin x="277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04/10/2024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dirty="0"/>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mailto:sciencemastery@arkonline.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i="0" kern="1200" baseline="0" dirty="0">
                <a:solidFill>
                  <a:srgbClr val="7030A0"/>
                </a:solidFill>
                <a:effectLst/>
                <a:latin typeface="+mn-lt"/>
                <a:ea typeface="+mn-ea"/>
                <a:cs typeface="+mn-cs"/>
              </a:rPr>
              <a:t>Foundation: </a:t>
            </a:r>
            <a:r>
              <a:rPr lang="en-GB" sz="1200" dirty="0">
                <a:solidFill>
                  <a:srgbClr val="0070C0"/>
                </a:solidFill>
                <a:latin typeface="Century Gothic" panose="020B0502020202020204" pitchFamily="34" charset="0"/>
              </a:rPr>
              <a:t>State the similarities between plant and animal cells</a:t>
            </a:r>
          </a:p>
          <a:p>
            <a:r>
              <a:rPr lang="en-GB" sz="1200" i="0" kern="1200" baseline="0" dirty="0">
                <a:solidFill>
                  <a:srgbClr val="7030A0"/>
                </a:solidFill>
                <a:effectLst/>
                <a:latin typeface="+mn-lt"/>
                <a:ea typeface="+mn-ea"/>
                <a:cs typeface="+mn-cs"/>
              </a:rPr>
              <a:t>Stretch: Explain why prokaryotic cells cannot undergo mitosis.</a:t>
            </a:r>
          </a:p>
          <a:p>
            <a:endParaRPr lang="en-GB" sz="1200" i="0" kern="1200" baseline="0" dirty="0">
              <a:solidFill>
                <a:srgbClr val="7030A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kern="1200" baseline="0" dirty="0">
                <a:solidFill>
                  <a:srgbClr val="7030A0"/>
                </a:solidFill>
                <a:effectLst/>
                <a:latin typeface="+mn-lt"/>
                <a:ea typeface="+mn-ea"/>
                <a:cs typeface="+mn-cs"/>
              </a:rPr>
              <a:t>Answers: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kern="1200" baseline="0" dirty="0">
                <a:solidFill>
                  <a:srgbClr val="7030A0"/>
                </a:solidFill>
                <a:effectLst/>
                <a:latin typeface="+mn-lt"/>
                <a:ea typeface="+mn-ea"/>
                <a:cs typeface="+mn-cs"/>
              </a:rPr>
              <a:t>Foundation: Plant cells contain a cell wall, chloroplasts and a vacuole. </a:t>
            </a:r>
          </a:p>
          <a:p>
            <a:r>
              <a:rPr lang="en-GB" sz="1200" i="0" kern="1200" baseline="0" dirty="0">
                <a:solidFill>
                  <a:srgbClr val="7030A0"/>
                </a:solidFill>
                <a:effectLst/>
                <a:latin typeface="+mn-lt"/>
                <a:ea typeface="+mn-ea"/>
                <a:cs typeface="+mn-cs"/>
              </a:rPr>
              <a:t>Stretch: </a:t>
            </a:r>
            <a:r>
              <a:rPr lang="en-GB" sz="1200" i="0" kern="1200" baseline="0" dirty="0">
                <a:solidFill>
                  <a:srgbClr val="7030A0"/>
                </a:solidFill>
                <a:effectLst/>
                <a:latin typeface="Century Gothic" panose="020B0502020202020204" pitchFamily="34" charset="0"/>
                <a:ea typeface="+mn-ea"/>
                <a:cs typeface="+mn-cs"/>
              </a:rPr>
              <a:t>Mitosis is the splitting of the genetic material in the nucleus and prokaryotic cells do not have a nucleus. </a:t>
            </a:r>
            <a:endParaRPr lang="en-GB" sz="1200" i="0" kern="1200" baseline="0" dirty="0">
              <a:solidFill>
                <a:srgbClr val="7030A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i="0" kern="1200" dirty="0">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2</a:t>
            </a:fld>
            <a:endParaRPr lang="en-GB" dirty="0"/>
          </a:p>
        </p:txBody>
      </p:sp>
    </p:spTree>
    <p:extLst>
      <p:ext uri="{BB962C8B-B14F-4D97-AF65-F5344CB8AC3E}">
        <p14:creationId xmlns:p14="http://schemas.microsoft.com/office/powerpoint/2010/main" val="3125365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 </a:t>
            </a:r>
            <a:r>
              <a:rPr lang="en-GB" dirty="0"/>
              <a:t>students practise using and applying their knowledge from</a:t>
            </a:r>
            <a:r>
              <a:rPr lang="en-GB" baseline="0" dirty="0"/>
              <a:t> the unit by consolidating and linking ideas. Metacognitive practice of linking knowledge and how it fits into bigger picture. </a:t>
            </a:r>
          </a:p>
          <a:p>
            <a:r>
              <a:rPr lang="en-GB" baseline="0" dirty="0"/>
              <a:t>Ask students to include their rationale to explain why content is connected. </a:t>
            </a:r>
          </a:p>
          <a:p>
            <a:r>
              <a:rPr lang="en-GB" baseline="0" dirty="0"/>
              <a:t>Scaffolding suggestion – give pupils a couple of links to start off with, or complete a web as pairs/small groups </a:t>
            </a:r>
          </a:p>
          <a:p>
            <a:endParaRPr lang="en-GB" dirty="0"/>
          </a:p>
        </p:txBody>
      </p:sp>
      <p:sp>
        <p:nvSpPr>
          <p:cNvPr id="4" name="Slide Number Placeholder 3"/>
          <p:cNvSpPr>
            <a:spLocks noGrp="1"/>
          </p:cNvSpPr>
          <p:nvPr>
            <p:ph type="sldNum" sz="quarter" idx="10"/>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3287692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find</a:t>
            </a:r>
            <a:r>
              <a:rPr lang="en-GB" baseline="0" dirty="0"/>
              <a:t> out if students are able to answer key questions that check for understanding of the residual knowledge in this lesson/unit. This will inform how much pupils have taken from this topic and concepts that may have to be recapped/retaught before next units.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Answers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Q1:B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Q2:C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Q3:A</a:t>
            </a:r>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dirty="0"/>
          </a:p>
        </p:txBody>
      </p:sp>
    </p:spTree>
    <p:extLst>
      <p:ext uri="{BB962C8B-B14F-4D97-AF65-F5344CB8AC3E}">
        <p14:creationId xmlns:p14="http://schemas.microsoft.com/office/powerpoint/2010/main" val="692883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0B7C1065-6FAC-EB47-82DC-34C50BE3F4B9}" type="slidenum">
              <a:rPr lang="en-US" smtClean="0"/>
              <a:t>3</a:t>
            </a:fld>
            <a:endParaRPr lang="en-US"/>
          </a:p>
        </p:txBody>
      </p:sp>
    </p:spTree>
    <p:extLst>
      <p:ext uri="{BB962C8B-B14F-4D97-AF65-F5344CB8AC3E}">
        <p14:creationId xmlns:p14="http://schemas.microsoft.com/office/powerpoint/2010/main" val="195674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spend time on gaps identified in mastery quiz. </a:t>
            </a:r>
            <a:endParaRPr lang="en-GB" b="0" baseline="0"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Purpose:</a:t>
            </a:r>
            <a:r>
              <a:rPr lang="en-GB" sz="1200" b="0"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The purpose of this resource is to provide students with an overview at the beginning and end of each unit. It is designed to create a discussion about the unit prior to and at the end of the sequence of lessons. </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Teacher guidance:</a:t>
            </a:r>
          </a:p>
          <a:p>
            <a:r>
              <a:rPr lang="en-GB" sz="1200" kern="1200" dirty="0">
                <a:solidFill>
                  <a:schemeClr val="tx1"/>
                </a:solidFill>
                <a:effectLst/>
                <a:latin typeface="+mn-lt"/>
                <a:ea typeface="+mn-ea"/>
                <a:cs typeface="+mn-cs"/>
              </a:rPr>
              <a:t>Pupils should be directed to the B3.1 Link to Big Ideas worksheet (either in their booklet or printed). This may be back at the beginning of the sequence of lessons.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Teachers should use guided reading techniques to read aloud with the </a:t>
            </a:r>
            <a:r>
              <a:rPr lang="en-GB" sz="1200" b="0" kern="1200" dirty="0">
                <a:solidFill>
                  <a:schemeClr val="tx1"/>
                </a:solidFill>
                <a:effectLst/>
                <a:latin typeface="+mn-lt"/>
                <a:ea typeface="+mn-ea"/>
                <a:cs typeface="+mn-cs"/>
              </a:rPr>
              <a:t>pupils and then pupils should answer the reflection questions. This could be used to summarise what pupils have learnt. </a:t>
            </a:r>
          </a:p>
          <a:p>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Questions on the student sheet: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1. </a:t>
            </a:r>
            <a:r>
              <a:rPr lang="en-GB" sz="1200" kern="1200" dirty="0">
                <a:solidFill>
                  <a:schemeClr val="tx1"/>
                </a:solidFill>
                <a:effectLst/>
                <a:latin typeface="+mn-lt"/>
                <a:ea typeface="+mn-ea"/>
                <a:cs typeface="+mn-cs"/>
              </a:rPr>
              <a:t>Tick off any words in the ‘words I haven’t seen before’ column that you are now confident with. Circle any you still need more practice to 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2. What have you most enjoyed about this unit?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3. What more would you like to learn about the different types of cells as part of the big idea: ‘cells are alive’?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There are a range of ways to use this resource:</a:t>
            </a:r>
          </a:p>
          <a:p>
            <a:r>
              <a:rPr lang="en-GB" sz="1200" b="0" kern="1200" dirty="0">
                <a:solidFill>
                  <a:schemeClr val="tx1"/>
                </a:solidFill>
                <a:effectLst/>
                <a:latin typeface="+mn-lt"/>
                <a:ea typeface="+mn-ea"/>
                <a:cs typeface="+mn-cs"/>
              </a:rPr>
              <a:t>1. Display on a slide for students to read as a class. Direct students to complete the activities in their book. </a:t>
            </a:r>
          </a:p>
          <a:p>
            <a:pPr lvl="0"/>
            <a:r>
              <a:rPr lang="en-GB" sz="1200" b="0" kern="1200" dirty="0">
                <a:solidFill>
                  <a:schemeClr val="tx1"/>
                </a:solidFill>
                <a:effectLst/>
                <a:latin typeface="+mn-lt"/>
                <a:ea typeface="+mn-ea"/>
                <a:cs typeface="+mn-cs"/>
              </a:rPr>
              <a:t>2. Print off for students to stick into their book at the beginning of the unit along with their knowledge organiser. Complete as a guided reading task together. Direct students to complete the activities. </a:t>
            </a:r>
          </a:p>
          <a:p>
            <a:pPr lvl="0"/>
            <a:r>
              <a:rPr lang="en-GB" sz="1200" b="0" kern="1200" dirty="0">
                <a:solidFill>
                  <a:schemeClr val="tx1"/>
                </a:solidFill>
                <a:effectLst/>
                <a:latin typeface="+mn-lt"/>
                <a:ea typeface="+mn-ea"/>
                <a:cs typeface="+mn-cs"/>
              </a:rPr>
              <a:t>3. Have students complete as part of a booklet. </a:t>
            </a:r>
          </a:p>
          <a:p>
            <a:pPr lvl="0"/>
            <a:r>
              <a:rPr lang="en-GB" sz="1200" b="0" kern="1200" dirty="0">
                <a:solidFill>
                  <a:schemeClr val="tx1"/>
                </a:solidFill>
                <a:effectLst/>
                <a:latin typeface="+mn-lt"/>
                <a:ea typeface="+mn-ea"/>
                <a:cs typeface="+mn-cs"/>
              </a:rPr>
              <a:t>Set as a homework to reflect on the unit.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r>
              <a:rPr lang="en-GB" sz="1200" i="1" kern="1200" dirty="0">
                <a:solidFill>
                  <a:schemeClr val="tx1"/>
                </a:solidFill>
                <a:effectLst/>
                <a:latin typeface="+mn-lt"/>
                <a:ea typeface="+mn-ea"/>
                <a:cs typeface="+mn-cs"/>
              </a:rPr>
              <a:t>If you have any feedback about how this resource could be used/improved, please contact the science mastery team: </a:t>
            </a:r>
            <a:r>
              <a:rPr lang="en-GB" sz="1200" i="1" u="sng" kern="1200" dirty="0">
                <a:solidFill>
                  <a:schemeClr val="tx1"/>
                </a:solidFill>
                <a:effectLst/>
                <a:latin typeface="+mn-lt"/>
                <a:ea typeface="+mn-ea"/>
                <a:cs typeface="+mn-cs"/>
                <a:hlinkClick r:id="rId3"/>
              </a:rPr>
              <a:t>sciencemastery@arkonline.org</a:t>
            </a:r>
            <a:endParaRPr lang="en-GB" sz="1200" kern="1200" dirty="0">
              <a:solidFill>
                <a:schemeClr val="tx1"/>
              </a:solidFill>
              <a:effectLst/>
              <a:latin typeface="+mn-lt"/>
              <a:ea typeface="+mn-ea"/>
              <a:cs typeface="+mn-cs"/>
            </a:endParaRPr>
          </a:p>
          <a:p>
            <a:r>
              <a:rPr lang="en-GB" sz="1200" i="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i="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5</a:t>
            </a:fld>
            <a:endParaRPr lang="en-GB"/>
          </a:p>
        </p:txBody>
      </p:sp>
    </p:spTree>
    <p:extLst>
      <p:ext uri="{BB962C8B-B14F-4D97-AF65-F5344CB8AC3E}">
        <p14:creationId xmlns:p14="http://schemas.microsoft.com/office/powerpoint/2010/main" val="34268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for students to correct their answers</a:t>
            </a:r>
            <a:r>
              <a:rPr lang="en-GB" baseline="0" dirty="0"/>
              <a:t> so they can see where they made errors and have a corrected quiz stuck in their books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 </a:t>
            </a:r>
            <a:r>
              <a:rPr lang="en-GB" b="0" baseline="0" dirty="0"/>
              <a:t>talk through each question and cold call students to explore why the incorrect options are wrong. Students should write annotations on their marked quiz so they can revise from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6</a:t>
            </a:fld>
            <a:endParaRPr lang="en-GB"/>
          </a:p>
        </p:txBody>
      </p:sp>
    </p:spTree>
    <p:extLst>
      <p:ext uri="{BB962C8B-B14F-4D97-AF65-F5344CB8AC3E}">
        <p14:creationId xmlns:p14="http://schemas.microsoft.com/office/powerpoint/2010/main" val="740102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for students to correct their answers</a:t>
            </a:r>
            <a:r>
              <a:rPr lang="en-GB" baseline="0" dirty="0"/>
              <a:t> so they can see where they made errors and have improved their Section B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 </a:t>
            </a:r>
            <a:r>
              <a:rPr lang="en-GB" b="0" baseline="0" dirty="0"/>
              <a:t>talk through each question and cold call students to explore why the incorrect options are wrong. Students should write annotations on their marked quiz so they can revise from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7</a:t>
            </a:fld>
            <a:endParaRPr lang="en-GB"/>
          </a:p>
        </p:txBody>
      </p:sp>
    </p:spTree>
    <p:extLst>
      <p:ext uri="{BB962C8B-B14F-4D97-AF65-F5344CB8AC3E}">
        <p14:creationId xmlns:p14="http://schemas.microsoft.com/office/powerpoint/2010/main" val="34273007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for students to correct their answers</a:t>
            </a:r>
            <a:r>
              <a:rPr lang="en-GB" baseline="0" dirty="0"/>
              <a:t> so they can see where they made errors and have improved their Section B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 </a:t>
            </a:r>
            <a:r>
              <a:rPr lang="en-GB" b="0" baseline="0" dirty="0"/>
              <a:t>talk through each question and cold call students to explore why the incorrect options are wrong. Students should write annotations on their marked quiz so they can revise from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3193638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for students to correct their answers</a:t>
            </a:r>
            <a:r>
              <a:rPr lang="en-GB" baseline="0" dirty="0"/>
              <a:t> so they can see where they made errors and have improved their Section B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 </a:t>
            </a:r>
            <a:r>
              <a:rPr lang="en-GB" b="0" baseline="0" dirty="0"/>
              <a:t>talk through each question and cold call students to explore why the incorrect options are wrong. Students should write annotations on their marked quiz so they can revise from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2120203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for</a:t>
            </a:r>
            <a:r>
              <a:rPr lang="en-GB" b="0" baseline="0" dirty="0"/>
              <a:t> students to complete activities that improve their understanding of an aspect of the mastery quiz.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Guidance</a:t>
            </a:r>
            <a:r>
              <a:rPr lang="en-GB" b="0" baseline="0" dirty="0"/>
              <a:t>: These are not the only fix it tasks that might be appropriate but they are a starting point.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33379416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40000" y="4500000"/>
            <a:ext cx="8810734" cy="503999"/>
          </a:xfrm>
        </p:spPr>
        <p:txBody>
          <a:bodyPr lIns="0" tIns="0" rIns="0" bIns="0" anchor="t" anchorCtr="0">
            <a:normAutofit/>
          </a:bodyPr>
          <a:lstStyle>
            <a:lvl1pPr>
              <a:defRPr sz="4000" b="1">
                <a:solidFill>
                  <a:schemeClr val="bg1"/>
                </a:solidFill>
              </a:defRPr>
            </a:lvl1pPr>
          </a:lstStyle>
          <a:p>
            <a:r>
              <a:rPr lang="en-GB" dirty="0"/>
              <a:t>This is the Unit Title</a:t>
            </a:r>
            <a:endParaRPr lang="en-US" dirty="0"/>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40000" y="5166000"/>
            <a:ext cx="10080000" cy="430800"/>
          </a:xfrm>
        </p:spPr>
        <p:txBody>
          <a:bodyPr lIns="0" tIns="0" rIns="0" bIns="0" anchor="b" anchorCtr="0">
            <a:normAutofit/>
          </a:bodyPr>
          <a:lstStyle>
            <a:lvl1pPr marL="0" indent="0">
              <a:buFontTx/>
              <a:buNone/>
              <a:defRPr sz="2600" b="0" i="0">
                <a:solidFill>
                  <a:schemeClr val="bg1"/>
                </a:solidFill>
                <a:latin typeface="Arial" panose="020B0604020202020204" pitchFamily="34" charset="0"/>
                <a:cs typeface="Arial" panose="020B0604020202020204" pitchFamily="34" charset="0"/>
              </a:defRPr>
            </a:lvl1pPr>
          </a:lstStyle>
          <a:p>
            <a:r>
              <a:rPr lang="en-GB" dirty="0"/>
              <a:t>This is the week title</a:t>
            </a:r>
            <a:endParaRPr lang="en-US" dirty="0"/>
          </a:p>
        </p:txBody>
      </p:sp>
      <p:pic>
        <p:nvPicPr>
          <p:cNvPr id="6" name="Picture 5" descr="A screenshot of a cell phone&#10;&#10;Description automatically generated">
            <a:extLst>
              <a:ext uri="{FF2B5EF4-FFF2-40B4-BE49-F238E27FC236}">
                <a16:creationId xmlns:a16="http://schemas.microsoft.com/office/drawing/2014/main" id="{E43FAA80-67B2-044C-90FE-57BF182303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733"/>
            <a:ext cx="12192000" cy="6853267"/>
          </a:xfrm>
          <a:prstGeom prst="rect">
            <a:avLst/>
          </a:prstGeom>
        </p:spPr>
      </p:pic>
    </p:spTree>
    <p:extLst>
      <p:ext uri="{BB962C8B-B14F-4D97-AF65-F5344CB8AC3E}">
        <p14:creationId xmlns:p14="http://schemas.microsoft.com/office/powerpoint/2010/main" val="4191082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934543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xit ticket answer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Exit ticket answers</a:t>
            </a:r>
          </a:p>
        </p:txBody>
      </p:sp>
    </p:spTree>
    <p:extLst>
      <p:ext uri="{BB962C8B-B14F-4D97-AF65-F5344CB8AC3E}">
        <p14:creationId xmlns:p14="http://schemas.microsoft.com/office/powerpoint/2010/main" val="552056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F626A7-88A1-9249-B113-12C23F32020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5F094-CF34-B543-A8DC-2B694F3C84B6}"/>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3073D299-0BE2-1248-900B-2CA3C4081C0E}"/>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21349983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tretch Activ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Stretch Activity</a:t>
            </a:r>
          </a:p>
        </p:txBody>
      </p:sp>
      <p:sp>
        <p:nvSpPr>
          <p:cNvPr id="5" name="Title 1">
            <a:extLst>
              <a:ext uri="{FF2B5EF4-FFF2-40B4-BE49-F238E27FC236}">
                <a16:creationId xmlns:a16="http://schemas.microsoft.com/office/drawing/2014/main" id="{42AA50B4-0962-F640-B79E-9117353C2788}"/>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dirty="0"/>
              <a:t>Title</a:t>
            </a:r>
            <a:endParaRPr lang="en-US" dirty="0"/>
          </a:p>
        </p:txBody>
      </p:sp>
    </p:spTree>
    <p:extLst>
      <p:ext uri="{BB962C8B-B14F-4D97-AF65-F5344CB8AC3E}">
        <p14:creationId xmlns:p14="http://schemas.microsoft.com/office/powerpoint/2010/main" val="23734608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47956383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9723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dirty="0"/>
              <a:t>Can you spare a moment to share some feedback on this lesson?</a:t>
            </a:r>
            <a:br>
              <a:rPr lang="en-GB" dirty="0"/>
            </a:br>
            <a:br>
              <a:rPr lang="en-GB" dirty="0"/>
            </a:br>
            <a:r>
              <a:rPr lang="en-GB" dirty="0"/>
              <a:t>Please copy the table below and click the link to let us know what you thought. Thank you! </a:t>
            </a: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18587353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Big ide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BE82-FE3E-6D4C-86F8-DAB65FA4C88C}"/>
              </a:ext>
            </a:extLst>
          </p:cNvPr>
          <p:cNvSpPr>
            <a:spLocks noGrp="1"/>
          </p:cNvSpPr>
          <p:nvPr>
            <p:ph type="ctrTitle" hasCustomPrompt="1"/>
          </p:nvPr>
        </p:nvSpPr>
        <p:spPr>
          <a:xfrm>
            <a:off x="1476000" y="1440000"/>
            <a:ext cx="10080000" cy="503999"/>
          </a:xfrm>
        </p:spPr>
        <p:txBody>
          <a:bodyPr lIns="0" tIns="0" rIns="0" bIns="0" anchor="t" anchorCtr="0">
            <a:normAutofit/>
          </a:bodyPr>
          <a:lstStyle>
            <a:lvl1pPr algn="l">
              <a:defRPr sz="4000" b="1">
                <a:solidFill>
                  <a:schemeClr val="accent1"/>
                </a:solidFill>
              </a:defRPr>
            </a:lvl1pPr>
          </a:lstStyle>
          <a:p>
            <a:r>
              <a:rPr lang="en-GB"/>
              <a:t>Big idea this lesson fits into</a:t>
            </a:r>
            <a:endParaRPr lang="en-US"/>
          </a:p>
        </p:txBody>
      </p:sp>
      <p:sp>
        <p:nvSpPr>
          <p:cNvPr id="3" name="Subtitle 2">
            <a:extLst>
              <a:ext uri="{FF2B5EF4-FFF2-40B4-BE49-F238E27FC236}">
                <a16:creationId xmlns:a16="http://schemas.microsoft.com/office/drawing/2014/main" id="{AA05FD90-C70E-C946-837A-0D1D90467916}"/>
              </a:ext>
            </a:extLst>
          </p:cNvPr>
          <p:cNvSpPr>
            <a:spLocks noGrp="1"/>
          </p:cNvSpPr>
          <p:nvPr>
            <p:ph type="subTitle" idx="1" hasCustomPrompt="1"/>
          </p:nvPr>
        </p:nvSpPr>
        <p:spPr>
          <a:xfrm>
            <a:off x="1476000" y="2159999"/>
            <a:ext cx="10080000" cy="4050000"/>
          </a:xfrm>
        </p:spPr>
        <p:txBody>
          <a:bodyPr lIns="0" tIns="0" rIns="0" bIns="0">
            <a:normAutofit/>
          </a:bodyPr>
          <a:lstStyle>
            <a:lvl1pPr marL="0" indent="0" algn="l">
              <a:buNone/>
              <a:defRPr sz="2600">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Overview: here is the text explaining what the overview of the lesson will be and all the knowledge that the teacher will need to cover during the lessons.</a:t>
            </a:r>
          </a:p>
          <a:p>
            <a:r>
              <a:rPr lang="en-GB"/>
              <a:t>Residual knowledge: here is the text explaining all the residual knowledge that the pupils are expected to have after this lesson.</a:t>
            </a:r>
            <a:endParaRPr lang="en-US"/>
          </a:p>
        </p:txBody>
      </p:sp>
      <p:sp>
        <p:nvSpPr>
          <p:cNvPr id="4" name="Date Placeholder 3">
            <a:extLst>
              <a:ext uri="{FF2B5EF4-FFF2-40B4-BE49-F238E27FC236}">
                <a16:creationId xmlns:a16="http://schemas.microsoft.com/office/drawing/2014/main" id="{46573D33-6CA4-4F47-B89F-823C5BF19FD0}"/>
              </a:ext>
            </a:extLst>
          </p:cNvPr>
          <p:cNvSpPr>
            <a:spLocks noGrp="1"/>
          </p:cNvSpPr>
          <p:nvPr>
            <p:ph type="dt" sz="half" idx="2"/>
          </p:nvPr>
        </p:nvSpPr>
        <p:spPr>
          <a:xfrm>
            <a:off x="1476000" y="6480000"/>
            <a:ext cx="720000" cy="180000"/>
          </a:xfrm>
          <a:prstGeom prst="rect">
            <a:avLst/>
          </a:prstGeom>
        </p:spPr>
        <p:txBody>
          <a:bodyPr vert="horz" lIns="0" tIns="0" rIns="0" bIns="0" rtlCol="0" anchor="ctr"/>
          <a:lstStyle>
            <a:lvl1pPr algn="l">
              <a:defRPr sz="1200">
                <a:solidFill>
                  <a:schemeClr val="tx1">
                    <a:tint val="75000"/>
                  </a:schemeClr>
                </a:solidFill>
              </a:defRPr>
            </a:lvl1pPr>
          </a:lstStyle>
          <a:p>
            <a:fld id="{3623382A-39E4-EE4B-8C86-7526F23024C6}" type="datetimeFigureOut">
              <a:rPr lang="en-US" smtClean="0"/>
              <a:t>10/4/24</a:t>
            </a:fld>
            <a:endParaRPr lang="en-US"/>
          </a:p>
        </p:txBody>
      </p:sp>
      <p:sp>
        <p:nvSpPr>
          <p:cNvPr id="5" name="Rectangle 4">
            <a:extLst>
              <a:ext uri="{FF2B5EF4-FFF2-40B4-BE49-F238E27FC236}">
                <a16:creationId xmlns:a16="http://schemas.microsoft.com/office/drawing/2014/main" id="{84321D6A-FAC0-724A-A85D-051F6D33CBF2}"/>
              </a:ext>
            </a:extLst>
          </p:cNvPr>
          <p:cNvSpPr/>
          <p:nvPr/>
        </p:nvSpPr>
        <p:spPr>
          <a:xfrm>
            <a:off x="0" y="0"/>
            <a:ext cx="658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6593285-A50C-0F42-95E1-F257FEFA9012}"/>
              </a:ext>
            </a:extLst>
          </p:cNvPr>
          <p:cNvPicPr>
            <a:picLocks noChangeAspect="1"/>
          </p:cNvPicPr>
          <p:nvPr/>
        </p:nvPicPr>
        <p:blipFill>
          <a:blip r:embed="rId2"/>
          <a:stretch>
            <a:fillRect/>
          </a:stretch>
        </p:blipFill>
        <p:spPr>
          <a:xfrm>
            <a:off x="0" y="540000"/>
            <a:ext cx="2663282" cy="655783"/>
          </a:xfrm>
          <a:prstGeom prst="rect">
            <a:avLst/>
          </a:prstGeom>
        </p:spPr>
      </p:pic>
      <p:sp>
        <p:nvSpPr>
          <p:cNvPr id="7" name="Rectangle 6">
            <a:extLst>
              <a:ext uri="{FF2B5EF4-FFF2-40B4-BE49-F238E27FC236}">
                <a16:creationId xmlns:a16="http://schemas.microsoft.com/office/drawing/2014/main" id="{01F4F462-24B4-824B-B1F6-7F124479050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56811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40000" y="2057742"/>
            <a:ext cx="8810734" cy="503999"/>
          </a:xfrm>
        </p:spPr>
        <p:txBody>
          <a:bodyPr lIns="0" tIns="0" rIns="0" bIns="0" anchor="t" anchorCtr="0">
            <a:normAutofit/>
          </a:bodyPr>
          <a:lstStyle>
            <a:lvl1pPr>
              <a:defRPr sz="4000" b="1">
                <a:solidFill>
                  <a:schemeClr val="bg1"/>
                </a:solidFill>
              </a:defRPr>
            </a:lvl1pPr>
          </a:lstStyle>
          <a:p>
            <a:r>
              <a:rPr lang="en-GB"/>
              <a:t>This is the Unit Title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40000" y="2723742"/>
            <a:ext cx="10080000" cy="430800"/>
          </a:xfrm>
        </p:spPr>
        <p:txBody>
          <a:bodyPr lIns="0" tIns="0" rIns="0" bIns="0" anchor="b" anchorCtr="0">
            <a:normAutofit/>
          </a:bodyPr>
          <a:lstStyle>
            <a:lvl1pPr marL="0" indent="0">
              <a:buFontTx/>
              <a:buNone/>
              <a:defRPr sz="2600" b="0" i="0">
                <a:solidFill>
                  <a:schemeClr val="bg1"/>
                </a:solidFill>
                <a:latin typeface="Arial" panose="020B0604020202020204" pitchFamily="34" charset="0"/>
                <a:cs typeface="Arial" panose="020B0604020202020204" pitchFamily="34" charset="0"/>
              </a:defRPr>
            </a:lvl1pPr>
          </a:lstStyle>
          <a:p>
            <a:r>
              <a:rPr lang="en-GB"/>
              <a:t>This is the week title</a:t>
            </a:r>
            <a:endParaRPr lang="en-US"/>
          </a:p>
        </p:txBody>
      </p:sp>
      <p:pic>
        <p:nvPicPr>
          <p:cNvPr id="5" name="Picture 4">
            <a:extLst>
              <a:ext uri="{FF2B5EF4-FFF2-40B4-BE49-F238E27FC236}">
                <a16:creationId xmlns:a16="http://schemas.microsoft.com/office/drawing/2014/main" id="{F74BC861-7849-0E49-A014-09F807F86CFF}"/>
              </a:ext>
            </a:extLst>
          </p:cNvPr>
          <p:cNvPicPr>
            <a:picLocks noChangeAspect="1"/>
          </p:cNvPicPr>
          <p:nvPr/>
        </p:nvPicPr>
        <p:blipFill rotWithShape="1">
          <a:blip r:embed="rId2"/>
          <a:srcRect t="31958"/>
          <a:stretch/>
        </p:blipFill>
        <p:spPr>
          <a:xfrm>
            <a:off x="0" y="0"/>
            <a:ext cx="12192000" cy="4415742"/>
          </a:xfrm>
          <a:prstGeom prst="rect">
            <a:avLst/>
          </a:prstGeom>
        </p:spPr>
      </p:pic>
      <p:sp>
        <p:nvSpPr>
          <p:cNvPr id="4" name="Rectangle 3">
            <a:extLst>
              <a:ext uri="{FF2B5EF4-FFF2-40B4-BE49-F238E27FC236}">
                <a16:creationId xmlns:a16="http://schemas.microsoft.com/office/drawing/2014/main" id="{ED6E4E6F-2278-4D48-9ED7-38DEB3154EE3}"/>
              </a:ext>
            </a:extLst>
          </p:cNvPr>
          <p:cNvSpPr/>
          <p:nvPr/>
        </p:nvSpPr>
        <p:spPr>
          <a:xfrm>
            <a:off x="1709928" y="734801"/>
            <a:ext cx="10482072" cy="3125165"/>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F17751-91F7-0845-9437-FA43D6A7B2E2}"/>
              </a:ext>
            </a:extLst>
          </p:cNvPr>
          <p:cNvSpPr/>
          <p:nvPr/>
        </p:nvSpPr>
        <p:spPr>
          <a:xfrm>
            <a:off x="370391" y="1088020"/>
            <a:ext cx="8980343" cy="295942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6279D9-FBB9-E548-A943-95DD1747105A}"/>
              </a:ext>
            </a:extLst>
          </p:cNvPr>
          <p:cNvSpPr/>
          <p:nvPr/>
        </p:nvSpPr>
        <p:spPr>
          <a:xfrm>
            <a:off x="370390" y="2654291"/>
            <a:ext cx="8980343" cy="62134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C145D0C-AB42-A641-9A78-F2A7729CD90A}"/>
              </a:ext>
            </a:extLst>
          </p:cNvPr>
          <p:cNvSpPr/>
          <p:nvPr/>
        </p:nvSpPr>
        <p:spPr>
          <a:xfrm>
            <a:off x="4826643" y="-1"/>
            <a:ext cx="7072132" cy="717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spTree>
    <p:extLst>
      <p:ext uri="{BB962C8B-B14F-4D97-AF65-F5344CB8AC3E}">
        <p14:creationId xmlns:p14="http://schemas.microsoft.com/office/powerpoint/2010/main" val="29052261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Lesson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p:extLst>
              <p:ext uri="{D42A27DB-BD31-4B8C-83A1-F6EECF244321}">
                <p14:modId xmlns:p14="http://schemas.microsoft.com/office/powerpoint/2010/main" val="176229736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p:nvPicPr>
        <p:blipFill>
          <a:blip r:embed="rId2"/>
          <a:stretch>
            <a:fillRect/>
          </a:stretch>
        </p:blipFill>
        <p:spPr>
          <a:xfrm>
            <a:off x="509478" y="3354441"/>
            <a:ext cx="1133585" cy="622488"/>
          </a:xfrm>
          <a:prstGeom prst="rect">
            <a:avLst/>
          </a:prstGeom>
        </p:spPr>
      </p:pic>
      <p:sp>
        <p:nvSpPr>
          <p:cNvPr id="9" name="Oval 8">
            <a:extLst>
              <a:ext uri="{FF2B5EF4-FFF2-40B4-BE49-F238E27FC236}">
                <a16:creationId xmlns:a16="http://schemas.microsoft.com/office/drawing/2014/main" id="{C8A6CE81-12A7-FE4C-B323-7A36267B6AEC}"/>
              </a:ext>
            </a:extLst>
          </p:cNvPr>
          <p:cNvSpPr/>
          <p:nvPr/>
        </p:nvSpPr>
        <p:spPr>
          <a:xfrm>
            <a:off x="10022423" y="5018153"/>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6A4FC16-8406-8CA1-A240-703A6AFB5D07}"/>
              </a:ext>
            </a:extLst>
          </p:cNvPr>
          <p:cNvPicPr>
            <a:picLocks noChangeAspect="1"/>
          </p:cNvPicPr>
          <p:nvPr userDrawn="1"/>
        </p:nvPicPr>
        <p:blipFill rotWithShape="1">
          <a:blip r:embed="rId3"/>
          <a:srcRect r="73528" b="94557"/>
          <a:stretch/>
        </p:blipFill>
        <p:spPr>
          <a:xfrm>
            <a:off x="-183266" y="150470"/>
            <a:ext cx="3227408" cy="353219"/>
          </a:xfrm>
          <a:prstGeom prst="rect">
            <a:avLst/>
          </a:prstGeom>
        </p:spPr>
      </p:pic>
    </p:spTree>
    <p:extLst>
      <p:ext uri="{BB962C8B-B14F-4D97-AF65-F5344CB8AC3E}">
        <p14:creationId xmlns:p14="http://schemas.microsoft.com/office/powerpoint/2010/main" val="45955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Big ide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BE82-FE3E-6D4C-86F8-DAB65FA4C88C}"/>
              </a:ext>
            </a:extLst>
          </p:cNvPr>
          <p:cNvSpPr>
            <a:spLocks noGrp="1"/>
          </p:cNvSpPr>
          <p:nvPr>
            <p:ph type="ctrTitle" hasCustomPrompt="1"/>
          </p:nvPr>
        </p:nvSpPr>
        <p:spPr>
          <a:xfrm>
            <a:off x="1476000" y="1440000"/>
            <a:ext cx="10080000" cy="503999"/>
          </a:xfrm>
        </p:spPr>
        <p:txBody>
          <a:bodyPr lIns="0" tIns="0" rIns="0" bIns="0" anchor="t" anchorCtr="0">
            <a:normAutofit/>
          </a:bodyPr>
          <a:lstStyle>
            <a:lvl1pPr algn="l">
              <a:defRPr sz="4000" b="1">
                <a:solidFill>
                  <a:schemeClr val="accent1"/>
                </a:solidFill>
              </a:defRPr>
            </a:lvl1pPr>
          </a:lstStyle>
          <a:p>
            <a:r>
              <a:rPr lang="en-GB" dirty="0"/>
              <a:t>Big idea this lesson fits into</a:t>
            </a:r>
            <a:endParaRPr lang="en-US" dirty="0"/>
          </a:p>
        </p:txBody>
      </p:sp>
      <p:sp>
        <p:nvSpPr>
          <p:cNvPr id="3" name="Subtitle 2">
            <a:extLst>
              <a:ext uri="{FF2B5EF4-FFF2-40B4-BE49-F238E27FC236}">
                <a16:creationId xmlns:a16="http://schemas.microsoft.com/office/drawing/2014/main" id="{AA05FD90-C70E-C946-837A-0D1D90467916}"/>
              </a:ext>
            </a:extLst>
          </p:cNvPr>
          <p:cNvSpPr>
            <a:spLocks noGrp="1"/>
          </p:cNvSpPr>
          <p:nvPr>
            <p:ph type="subTitle" idx="1" hasCustomPrompt="1"/>
          </p:nvPr>
        </p:nvSpPr>
        <p:spPr>
          <a:xfrm>
            <a:off x="1476000" y="2159999"/>
            <a:ext cx="10080000" cy="4050000"/>
          </a:xfrm>
        </p:spPr>
        <p:txBody>
          <a:bodyPr lIns="0" tIns="0" rIns="0" bIns="0">
            <a:normAutofit/>
          </a:bodyPr>
          <a:lstStyle>
            <a:lvl1pPr marL="0" indent="0" algn="l">
              <a:buNone/>
              <a:defRPr sz="2600">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Overview: here is the text explaining what the overview of the lesson will be and all the knowledge that the teacher will need to cover during the lessons.</a:t>
            </a:r>
          </a:p>
          <a:p>
            <a:r>
              <a:rPr lang="en-GB" dirty="0"/>
              <a:t>Residual knowledge: here is the text explaining all the residual knowledge that the pupils are expected to have after this lesson.</a:t>
            </a:r>
            <a:endParaRPr lang="en-US" dirty="0"/>
          </a:p>
        </p:txBody>
      </p:sp>
      <p:sp>
        <p:nvSpPr>
          <p:cNvPr id="4" name="Date Placeholder 3">
            <a:extLst>
              <a:ext uri="{FF2B5EF4-FFF2-40B4-BE49-F238E27FC236}">
                <a16:creationId xmlns:a16="http://schemas.microsoft.com/office/drawing/2014/main" id="{46573D33-6CA4-4F47-B89F-823C5BF19FD0}"/>
              </a:ext>
            </a:extLst>
          </p:cNvPr>
          <p:cNvSpPr>
            <a:spLocks noGrp="1"/>
          </p:cNvSpPr>
          <p:nvPr>
            <p:ph type="dt" sz="half" idx="2"/>
          </p:nvPr>
        </p:nvSpPr>
        <p:spPr>
          <a:xfrm>
            <a:off x="1476000" y="6480000"/>
            <a:ext cx="720000" cy="180000"/>
          </a:xfrm>
          <a:prstGeom prst="rect">
            <a:avLst/>
          </a:prstGeom>
        </p:spPr>
        <p:txBody>
          <a:bodyPr vert="horz" lIns="0" tIns="0" rIns="0" bIns="0" rtlCol="0" anchor="ctr"/>
          <a:lstStyle>
            <a:lvl1pPr algn="l">
              <a:defRPr sz="1200">
                <a:solidFill>
                  <a:schemeClr val="tx1">
                    <a:tint val="75000"/>
                  </a:schemeClr>
                </a:solidFill>
              </a:defRPr>
            </a:lvl1pPr>
          </a:lstStyle>
          <a:p>
            <a:fld id="{3EB6E178-76F2-4266-B864-66FFC78A1BD9}" type="datetimeFigureOut">
              <a:rPr lang="en-GB" smtClean="0"/>
              <a:t>04/10/2024</a:t>
            </a:fld>
            <a:endParaRPr lang="en-GB" dirty="0"/>
          </a:p>
        </p:txBody>
      </p:sp>
      <p:sp>
        <p:nvSpPr>
          <p:cNvPr id="5" name="Rectangle 4">
            <a:extLst>
              <a:ext uri="{FF2B5EF4-FFF2-40B4-BE49-F238E27FC236}">
                <a16:creationId xmlns:a16="http://schemas.microsoft.com/office/drawing/2014/main" id="{84321D6A-FAC0-724A-A85D-051F6D33CBF2}"/>
              </a:ext>
            </a:extLst>
          </p:cNvPr>
          <p:cNvSpPr/>
          <p:nvPr/>
        </p:nvSpPr>
        <p:spPr>
          <a:xfrm>
            <a:off x="0" y="0"/>
            <a:ext cx="658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6593285-A50C-0F42-95E1-F257FEFA9012}"/>
              </a:ext>
            </a:extLst>
          </p:cNvPr>
          <p:cNvPicPr>
            <a:picLocks noChangeAspect="1"/>
          </p:cNvPicPr>
          <p:nvPr/>
        </p:nvPicPr>
        <p:blipFill>
          <a:blip r:embed="rId2"/>
          <a:stretch>
            <a:fillRect/>
          </a:stretch>
        </p:blipFill>
        <p:spPr>
          <a:xfrm>
            <a:off x="0" y="540000"/>
            <a:ext cx="2663282" cy="655783"/>
          </a:xfrm>
          <a:prstGeom prst="rect">
            <a:avLst/>
          </a:prstGeom>
        </p:spPr>
      </p:pic>
      <p:sp>
        <p:nvSpPr>
          <p:cNvPr id="7" name="Rectangle 6">
            <a:extLst>
              <a:ext uri="{FF2B5EF4-FFF2-40B4-BE49-F238E27FC236}">
                <a16:creationId xmlns:a16="http://schemas.microsoft.com/office/drawing/2014/main" id="{01F4F462-24B4-824B-B1F6-7F124479050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9812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tart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A954E2-D909-694A-8080-E91F3689FD9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56293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x-i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9836270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x-i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F626A7-88A1-9249-B113-12C23F32020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5F094-CF34-B543-A8DC-2B694F3C84B6}"/>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3073D299-0BE2-1248-900B-2CA3C4081C0E}"/>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480932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13735665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16473394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29364826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4070098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7819576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Exit ticket answer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 answers</a:t>
            </a:r>
          </a:p>
        </p:txBody>
      </p:sp>
    </p:spTree>
    <p:extLst>
      <p:ext uri="{BB962C8B-B14F-4D97-AF65-F5344CB8AC3E}">
        <p14:creationId xmlns:p14="http://schemas.microsoft.com/office/powerpoint/2010/main" val="13898652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21"/>
        <p:cNvGrpSpPr/>
        <p:nvPr/>
      </p:nvGrpSpPr>
      <p:grpSpPr>
        <a:xfrm>
          <a:off x="0" y="0"/>
          <a:ext cx="0" cy="0"/>
          <a:chOff x="0" y="0"/>
          <a:chExt cx="0" cy="0"/>
        </a:xfrm>
      </p:grpSpPr>
      <p:sp>
        <p:nvSpPr>
          <p:cNvPr id="22" name="Google Shape;2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3623382A-39E4-EE4B-8C86-7526F23024C6}" type="datetimeFigureOut">
              <a:rPr lang="en-US" smtClean="0"/>
              <a:t>10/4/24</a:t>
            </a:fld>
            <a:endParaRPr lang="en-US"/>
          </a:p>
        </p:txBody>
      </p:sp>
      <p:sp>
        <p:nvSpPr>
          <p:cNvPr id="23" name="Google Shape;2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GB"/>
          </a:p>
        </p:txBody>
      </p:sp>
      <p:sp>
        <p:nvSpPr>
          <p:cNvPr id="24" name="Google Shape;2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9C131628-D163-3740-A11B-37E23E0742BF}" type="slidenum">
              <a:rPr lang="en-US" smtClean="0"/>
              <a:t>‹#›</a:t>
            </a:fld>
            <a:endParaRPr lang="en-US"/>
          </a:p>
        </p:txBody>
      </p:sp>
    </p:spTree>
    <p:extLst>
      <p:ext uri="{BB962C8B-B14F-4D97-AF65-F5344CB8AC3E}">
        <p14:creationId xmlns:p14="http://schemas.microsoft.com/office/powerpoint/2010/main" val="1994858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88405"/>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dirty="0"/>
              <a:t>Title</a:t>
            </a:r>
            <a:endParaRPr lang="en-US" dirty="0"/>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Starter</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77374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Starter</a:t>
            </a:r>
          </a:p>
        </p:txBody>
      </p:sp>
      <p:sp>
        <p:nvSpPr>
          <p:cNvPr id="12" name="Oval 11">
            <a:extLst>
              <a:ext uri="{FF2B5EF4-FFF2-40B4-BE49-F238E27FC236}">
                <a16:creationId xmlns:a16="http://schemas.microsoft.com/office/drawing/2014/main" id="{58119CD6-A5DA-0745-B17E-EB19681E9387}"/>
              </a:ext>
            </a:extLst>
          </p:cNvPr>
          <p:cNvSpPr/>
          <p:nvPr/>
        </p:nvSpPr>
        <p:spPr>
          <a:xfrm>
            <a:off x="10609840" y="216000"/>
            <a:ext cx="1350000" cy="1350000"/>
          </a:xfrm>
          <a:prstGeom prst="ellipse">
            <a:avLst/>
          </a:prstGeom>
          <a:solidFill>
            <a:schemeClr val="bg1"/>
          </a:solidFill>
          <a:ln w="44450">
            <a:solidFill>
              <a:schemeClr val="accent1"/>
            </a:solidFill>
          </a:ln>
          <a:effectLst>
            <a:glow>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686345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18380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1039630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6277752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14355029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92900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194943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011362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ix-i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F626A7-88A1-9249-B113-12C23F32020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5F094-CF34-B543-A8DC-2B694F3C84B6}"/>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3073D299-0BE2-1248-900B-2CA3C4081C0E}"/>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316504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395447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dirty="0"/>
              <a:t>Title</a:t>
            </a:r>
            <a:endParaRPr lang="en-US" dirty="0"/>
          </a:p>
        </p:txBody>
      </p:sp>
    </p:spTree>
    <p:extLst>
      <p:ext uri="{BB962C8B-B14F-4D97-AF65-F5344CB8AC3E}">
        <p14:creationId xmlns:p14="http://schemas.microsoft.com/office/powerpoint/2010/main" val="1021146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2732833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dirty="0"/>
              <a:t>Title</a:t>
            </a:r>
            <a:endParaRPr lang="en-US" dirty="0"/>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dirty="0">
                <a:solidFill>
                  <a:schemeClr val="accent2"/>
                </a:solidFill>
                <a:latin typeface="Arial" panose="020B0604020202020204" pitchFamily="34" charset="0"/>
                <a:cs typeface="Arial" panose="020B0604020202020204" pitchFamily="34" charset="0"/>
              </a:rPr>
              <a:t>Key point </a:t>
            </a:r>
          </a:p>
          <a:p>
            <a:pPr algn="ctr"/>
            <a:r>
              <a:rPr lang="en-US" sz="1400" b="1" dirty="0">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890536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theme" Target="../theme/theme2.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B6E178-76F2-4266-B864-66FFC78A1BD9}" type="datetimeFigureOut">
              <a:rPr lang="en-GB" smtClean="0"/>
              <a:t>04/10/2024</a:t>
            </a:fld>
            <a:endParaRPr lang="en-GB" dirty="0"/>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AD3B78-47F6-47AE-ABF2-F217B472B54F}" type="slidenum">
              <a:rPr lang="en-GB" smtClean="0"/>
              <a:t>‹#›</a:t>
            </a:fld>
            <a:endParaRPr lang="en-GB" dirty="0"/>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6017218"/>
      </p:ext>
    </p:extLst>
  </p:cSld>
  <p:clrMap bg1="lt1" tx1="dk1" bg2="lt2" tx2="dk2" accent1="accent1" accent2="accent2" accent3="accent3" accent4="accent4" accent5="accent5" accent6="accent6" hlink="hlink" folHlink="folHlink"/>
  <p:sldLayoutIdLst>
    <p:sldLayoutId id="2147483674" r:id="rId1"/>
    <p:sldLayoutId id="2147483673"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718" r:id="rId14"/>
    <p:sldLayoutId id="2147483719" r:id="rId15"/>
    <p:sldLayoutId id="2147483720" r:id="rId16"/>
  </p:sldLayoutIdLst>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23382A-39E4-EE4B-8C86-7526F23024C6}" type="datetimeFigureOut">
              <a:rPr lang="en-US" smtClean="0"/>
              <a:t>10/4/24</a:t>
            </a:fld>
            <a:endParaRPr lang="en-US"/>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131628-D163-3740-A11B-37E23E0742BF}" type="slidenum">
              <a:rPr lang="en-US" smtClean="0"/>
              <a:t>‹#›</a:t>
            </a:fld>
            <a:endParaRPr lang="en-US"/>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448011"/>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21"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Lst>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hyperlink" Target="mailto:sciencemastery@arkonline.org?subject=Lesson%20Feedback" TargetMode="Externa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9.png"/><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540000" y="1080000"/>
            <a:ext cx="10620000" cy="4431983"/>
          </a:xfrm>
          <a:prstGeom prst="rect">
            <a:avLst/>
          </a:prstGeom>
          <a:noFill/>
        </p:spPr>
        <p:txBody>
          <a:bodyPr wrap="square" lIns="0" tIns="0" rIns="0" bIns="0" rtlCol="0">
            <a:spAutoFit/>
          </a:bodyPr>
          <a:lstStyle/>
          <a:p>
            <a:r>
              <a:rPr lang="en-GB" sz="2400" b="1" dirty="0">
                <a:latin typeface="Century Gothic" panose="020B0502020202020204" pitchFamily="34" charset="0"/>
              </a:rPr>
              <a:t>Edit according to class performance on quiz</a:t>
            </a:r>
          </a:p>
          <a:p>
            <a:pPr marL="457200" indent="-457200">
              <a:buFont typeface="Arial" panose="020B0604020202020204" pitchFamily="34" charset="0"/>
              <a:buChar char="•"/>
            </a:pPr>
            <a:r>
              <a:rPr lang="en-GB" sz="2400" dirty="0">
                <a:latin typeface="Century Gothic" panose="020B0502020202020204" pitchFamily="34" charset="0"/>
              </a:rPr>
              <a:t>If you got Q1 or Q2 wrong…</a:t>
            </a:r>
          </a:p>
          <a:p>
            <a:pPr lvl="1" indent="-457200"/>
            <a:r>
              <a:rPr lang="en-GB" sz="2400" dirty="0">
                <a:latin typeface="Century Gothic" panose="020B0502020202020204" pitchFamily="34" charset="0"/>
              </a:rPr>
              <a:t>	Write the task instructions here. E.g. Complete X worksheet / write out the method / draw labelled diagrams of…</a:t>
            </a:r>
          </a:p>
          <a:p>
            <a:pPr marL="457200" indent="-457200">
              <a:buFont typeface="Arial" panose="020B0604020202020204" pitchFamily="34" charset="0"/>
              <a:buChar char="•"/>
            </a:pPr>
            <a:endParaRPr lang="en-GB" sz="1200" dirty="0">
              <a:latin typeface="Century Gothic" panose="020B0502020202020204" pitchFamily="34" charset="0"/>
            </a:endParaRPr>
          </a:p>
          <a:p>
            <a:pPr marL="457200" indent="-457200">
              <a:buFont typeface="Arial" panose="020B0604020202020204" pitchFamily="34" charset="0"/>
              <a:buChar char="•"/>
            </a:pPr>
            <a:r>
              <a:rPr lang="en-GB" sz="2400" dirty="0">
                <a:latin typeface="Century Gothic" panose="020B0502020202020204" pitchFamily="34" charset="0"/>
              </a:rPr>
              <a:t>If you got Q3 wrong…</a:t>
            </a:r>
          </a:p>
          <a:p>
            <a:pPr lvl="1" indent="-457200"/>
            <a:r>
              <a:rPr lang="en-GB" sz="2400" dirty="0">
                <a:latin typeface="Century Gothic" panose="020B0502020202020204" pitchFamily="34" charset="0"/>
              </a:rPr>
              <a:t>	Write the task instructions here. E.g. Complete X worksheet / write out the method / draw labelled diagrams of…</a:t>
            </a:r>
          </a:p>
          <a:p>
            <a:pPr marL="457200" indent="-457200">
              <a:buFont typeface="Arial" panose="020B0604020202020204" pitchFamily="34" charset="0"/>
              <a:buChar char="•"/>
            </a:pPr>
            <a:endParaRPr lang="en-GB" sz="1200" dirty="0">
              <a:latin typeface="Century Gothic" panose="020B0502020202020204" pitchFamily="34" charset="0"/>
            </a:endParaRPr>
          </a:p>
          <a:p>
            <a:pPr marL="457200" indent="-457200">
              <a:buFont typeface="Arial" panose="020B0604020202020204" pitchFamily="34" charset="0"/>
              <a:buChar char="•"/>
            </a:pPr>
            <a:r>
              <a:rPr lang="en-GB" sz="2400" dirty="0">
                <a:latin typeface="Century Gothic" panose="020B0502020202020204" pitchFamily="34" charset="0"/>
              </a:rPr>
              <a:t>If you got Q6 or Q7 wrong …</a:t>
            </a:r>
          </a:p>
          <a:p>
            <a:pPr marL="457200" indent="-457200"/>
            <a:r>
              <a:rPr lang="en-GB" sz="2400" dirty="0">
                <a:latin typeface="Century Gothic" panose="020B0502020202020204" pitchFamily="34" charset="0"/>
              </a:rPr>
              <a:t>	Write the task instructions here. E.g. Complete X worksheet / write out the method / draw labelled diagrams of…</a:t>
            </a:r>
          </a:p>
          <a:p>
            <a:endParaRPr lang="en-GB" sz="2400" dirty="0">
              <a:latin typeface="Century Gothic" panose="020B0502020202020204" pitchFamily="34" charset="0"/>
            </a:endParaRPr>
          </a:p>
        </p:txBody>
      </p:sp>
      <p:sp>
        <p:nvSpPr>
          <p:cNvPr id="2" name="Title 1">
            <a:extLst>
              <a:ext uri="{FF2B5EF4-FFF2-40B4-BE49-F238E27FC236}">
                <a16:creationId xmlns:a16="http://schemas.microsoft.com/office/drawing/2014/main" id="{5C610907-FAC1-1D46-A7DB-3D285241CCEA}"/>
              </a:ext>
            </a:extLst>
          </p:cNvPr>
          <p:cNvSpPr>
            <a:spLocks noGrp="1"/>
          </p:cNvSpPr>
          <p:nvPr>
            <p:ph type="title"/>
          </p:nvPr>
        </p:nvSpPr>
        <p:spPr/>
        <p:txBody>
          <a:bodyPr>
            <a:normAutofit/>
          </a:bodyPr>
          <a:lstStyle/>
          <a:p>
            <a:r>
              <a:rPr lang="en-GB" dirty="0">
                <a:latin typeface="Century Gothic" panose="020B0502020202020204" pitchFamily="34" charset="0"/>
              </a:rPr>
              <a:t>Complete your fix it task</a:t>
            </a:r>
            <a:endParaRPr lang="en-US" dirty="0"/>
          </a:p>
        </p:txBody>
      </p:sp>
    </p:spTree>
    <p:extLst>
      <p:ext uri="{BB962C8B-B14F-4D97-AF65-F5344CB8AC3E}">
        <p14:creationId xmlns:p14="http://schemas.microsoft.com/office/powerpoint/2010/main" val="1758473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540000" y="807079"/>
            <a:ext cx="7494728" cy="6647974"/>
          </a:xfrm>
          <a:prstGeom prst="rect">
            <a:avLst/>
          </a:prstGeom>
          <a:noFill/>
        </p:spPr>
        <p:txBody>
          <a:bodyPr wrap="square" lIns="0" tIns="0" rIns="0" bIns="0" rtlCol="0">
            <a:spAutoFit/>
          </a:bodyPr>
          <a:lstStyle/>
          <a:p>
            <a:r>
              <a:rPr lang="en-GB" sz="2400" dirty="0">
                <a:latin typeface="Century Gothic" panose="020B0502020202020204" pitchFamily="34" charset="0"/>
              </a:rPr>
              <a:t>All of the ideas covered in this unit </a:t>
            </a:r>
            <a:r>
              <a:rPr lang="en-GB" sz="2400" b="1" dirty="0">
                <a:latin typeface="Century Gothic" panose="020B0502020202020204" pitchFamily="34" charset="0"/>
              </a:rPr>
              <a:t>link</a:t>
            </a:r>
            <a:r>
              <a:rPr lang="en-GB" sz="2400" dirty="0">
                <a:latin typeface="Century Gothic" panose="020B0502020202020204" pitchFamily="34" charset="0"/>
              </a:rPr>
              <a:t> to each other</a:t>
            </a:r>
          </a:p>
          <a:p>
            <a:endParaRPr lang="en-GB" sz="2400" dirty="0">
              <a:latin typeface="Century Gothic" panose="020B0502020202020204" pitchFamily="34" charset="0"/>
            </a:endParaRPr>
          </a:p>
          <a:p>
            <a:r>
              <a:rPr lang="en-GB" sz="2400" dirty="0">
                <a:latin typeface="Century Gothic" panose="020B0502020202020204" pitchFamily="34" charset="0"/>
              </a:rPr>
              <a:t>Create a </a:t>
            </a:r>
            <a:r>
              <a:rPr lang="en-GB" sz="2400" b="1" dirty="0">
                <a:latin typeface="Century Gothic" panose="020B0502020202020204" pitchFamily="34" charset="0"/>
              </a:rPr>
              <a:t>web</a:t>
            </a:r>
            <a:r>
              <a:rPr lang="en-GB" sz="2400" dirty="0">
                <a:latin typeface="Century Gothic" panose="020B0502020202020204" pitchFamily="34" charset="0"/>
              </a:rPr>
              <a:t> to show how each concept is related to the other</a:t>
            </a:r>
          </a:p>
          <a:p>
            <a:endParaRPr lang="en-GB" sz="2400" dirty="0">
              <a:latin typeface="Century Gothic" panose="020B0502020202020204" pitchFamily="34" charset="0"/>
            </a:endParaRPr>
          </a:p>
          <a:p>
            <a:r>
              <a:rPr lang="en-GB" sz="2400" dirty="0">
                <a:latin typeface="Century Gothic" panose="020B0502020202020204" pitchFamily="34" charset="0"/>
              </a:rPr>
              <a:t>Your web should look like a food web with concepts ‘feeding off’ previous concepts</a:t>
            </a:r>
          </a:p>
          <a:p>
            <a:endParaRPr lang="en-GB" sz="2400" dirty="0">
              <a:latin typeface="Century Gothic" panose="020B0502020202020204" pitchFamily="34" charset="0"/>
            </a:endParaRPr>
          </a:p>
          <a:p>
            <a:r>
              <a:rPr lang="en-GB" sz="2400" dirty="0">
                <a:latin typeface="Century Gothic" panose="020B0502020202020204" pitchFamily="34" charset="0"/>
              </a:rPr>
              <a:t>There may be more than one arrow coming to or going from different topics</a:t>
            </a:r>
          </a:p>
          <a:p>
            <a:endParaRPr lang="en-GB" sz="2400" dirty="0">
              <a:latin typeface="Century Gothic" panose="020B0502020202020204" pitchFamily="34" charset="0"/>
            </a:endParaRPr>
          </a:p>
          <a:p>
            <a:r>
              <a:rPr lang="en-GB" sz="2400" b="1" dirty="0">
                <a:latin typeface="Century Gothic" panose="020B0502020202020204" pitchFamily="34" charset="0"/>
              </a:rPr>
              <a:t>Annotate</a:t>
            </a:r>
            <a:r>
              <a:rPr lang="en-GB" sz="2400" dirty="0">
                <a:latin typeface="Century Gothic" panose="020B0502020202020204" pitchFamily="34" charset="0"/>
              </a:rPr>
              <a:t> your web to explain where you have placed arrows</a:t>
            </a:r>
          </a:p>
          <a:p>
            <a:endParaRPr lang="en-GB" sz="2400" dirty="0">
              <a:latin typeface="Century Gothic" panose="020B0502020202020204" pitchFamily="34" charset="0"/>
            </a:endParaRPr>
          </a:p>
          <a:p>
            <a:r>
              <a:rPr lang="en-GB" sz="2400" dirty="0">
                <a:latin typeface="Century Gothic" panose="020B0502020202020204" pitchFamily="34" charset="0"/>
              </a:rPr>
              <a:t>Which knowledge would be the producer?</a:t>
            </a:r>
          </a:p>
          <a:p>
            <a:endParaRPr lang="en-GB" sz="2400" dirty="0">
              <a:solidFill>
                <a:schemeClr val="accent1"/>
              </a:solidFill>
              <a:latin typeface="Century Gothic" panose="020B0502020202020204" pitchFamily="34" charset="0"/>
            </a:endParaRPr>
          </a:p>
          <a:p>
            <a:endParaRPr lang="en-GB" sz="2400" dirty="0">
              <a:latin typeface="Century Gothic" panose="020B0502020202020204" pitchFamily="34" charset="0"/>
            </a:endParaRPr>
          </a:p>
        </p:txBody>
      </p:sp>
      <p:sp>
        <p:nvSpPr>
          <p:cNvPr id="3" name="Title 2">
            <a:extLst>
              <a:ext uri="{FF2B5EF4-FFF2-40B4-BE49-F238E27FC236}">
                <a16:creationId xmlns:a16="http://schemas.microsoft.com/office/drawing/2014/main" id="{C2B4CB04-9404-774D-97AF-1800D6DCD964}"/>
              </a:ext>
            </a:extLst>
          </p:cNvPr>
          <p:cNvSpPr>
            <a:spLocks noGrp="1"/>
          </p:cNvSpPr>
          <p:nvPr>
            <p:ph type="title"/>
          </p:nvPr>
        </p:nvSpPr>
        <p:spPr/>
        <p:txBody>
          <a:bodyPr>
            <a:normAutofit/>
          </a:bodyPr>
          <a:lstStyle/>
          <a:p>
            <a:r>
              <a:rPr lang="en-GB" dirty="0">
                <a:latin typeface="Century Gothic" panose="020B0502020202020204" pitchFamily="34" charset="0"/>
              </a:rPr>
              <a:t>Growth and Differentiation Idea Web</a:t>
            </a:r>
          </a:p>
        </p:txBody>
      </p:sp>
      <p:sp>
        <p:nvSpPr>
          <p:cNvPr id="6" name="TextBox 5">
            <a:extLst>
              <a:ext uri="{FF2B5EF4-FFF2-40B4-BE49-F238E27FC236}">
                <a16:creationId xmlns:a16="http://schemas.microsoft.com/office/drawing/2014/main" id="{0878EA8C-C128-7E4A-84AF-C272CCEA816D}"/>
              </a:ext>
            </a:extLst>
          </p:cNvPr>
          <p:cNvSpPr txBox="1"/>
          <p:nvPr/>
        </p:nvSpPr>
        <p:spPr>
          <a:xfrm>
            <a:off x="8328548" y="356430"/>
            <a:ext cx="2559980" cy="3139321"/>
          </a:xfrm>
          <a:prstGeom prst="rect">
            <a:avLst/>
          </a:prstGeom>
          <a:solidFill>
            <a:schemeClr val="bg1"/>
          </a:solidFill>
          <a:ln>
            <a:solidFill>
              <a:schemeClr val="tx1"/>
            </a:solidFill>
          </a:ln>
        </p:spPr>
        <p:txBody>
          <a:bodyPr wrap="square" rtlCol="0">
            <a:spAutoFit/>
          </a:bodyPr>
          <a:lstStyle/>
          <a:p>
            <a:r>
              <a:rPr lang="en-US" b="1" i="1" dirty="0">
                <a:latin typeface="Century Gothic" panose="020B0502020202020204" pitchFamily="34" charset="0"/>
              </a:rPr>
              <a:t>Content to include:</a:t>
            </a:r>
          </a:p>
          <a:p>
            <a:pPr marL="285750" indent="-285750">
              <a:buFont typeface="Arial" panose="020B0604020202020204" pitchFamily="34" charset="0"/>
              <a:buChar char="•"/>
            </a:pPr>
            <a:r>
              <a:rPr lang="en-US" i="1" dirty="0">
                <a:latin typeface="Century Gothic" panose="020B0502020202020204" pitchFamily="34" charset="0"/>
              </a:rPr>
              <a:t>Eukaryotic and prokaryotic cells</a:t>
            </a:r>
          </a:p>
          <a:p>
            <a:pPr marL="285750" indent="-285750">
              <a:buFont typeface="Arial" panose="020B0604020202020204" pitchFamily="34" charset="0"/>
              <a:buChar char="•"/>
            </a:pPr>
            <a:r>
              <a:rPr lang="en-US" i="1" dirty="0">
                <a:latin typeface="Century Gothic" panose="020B0502020202020204" pitchFamily="34" charset="0"/>
              </a:rPr>
              <a:t>Specialised Cells</a:t>
            </a:r>
          </a:p>
          <a:p>
            <a:pPr marL="285750" indent="-285750">
              <a:buFont typeface="Arial" panose="020B0604020202020204" pitchFamily="34" charset="0"/>
              <a:buChar char="•"/>
            </a:pPr>
            <a:r>
              <a:rPr lang="en-US" i="1" dirty="0">
                <a:latin typeface="Century Gothic" panose="020B0502020202020204" pitchFamily="34" charset="0"/>
              </a:rPr>
              <a:t>Microscopes</a:t>
            </a:r>
          </a:p>
          <a:p>
            <a:pPr marL="285750" indent="-285750">
              <a:buFont typeface="Arial" panose="020B0604020202020204" pitchFamily="34" charset="0"/>
              <a:buChar char="•"/>
            </a:pPr>
            <a:r>
              <a:rPr lang="en-US" i="1" dirty="0">
                <a:latin typeface="Century Gothic" panose="020B0502020202020204" pitchFamily="34" charset="0"/>
              </a:rPr>
              <a:t>Diffusion</a:t>
            </a:r>
          </a:p>
          <a:p>
            <a:pPr marL="285750" indent="-285750">
              <a:buFont typeface="Arial" panose="020B0604020202020204" pitchFamily="34" charset="0"/>
              <a:buChar char="•"/>
            </a:pPr>
            <a:r>
              <a:rPr lang="en-US" i="1" dirty="0">
                <a:latin typeface="Century Gothic" panose="020B0502020202020204" pitchFamily="34" charset="0"/>
              </a:rPr>
              <a:t>Osmosis</a:t>
            </a:r>
          </a:p>
          <a:p>
            <a:pPr marL="285750" indent="-285750">
              <a:buFont typeface="Arial" panose="020B0604020202020204" pitchFamily="34" charset="0"/>
              <a:buChar char="•"/>
            </a:pPr>
            <a:r>
              <a:rPr lang="en-US" i="1" dirty="0">
                <a:latin typeface="Century Gothic" panose="020B0502020202020204" pitchFamily="34" charset="0"/>
              </a:rPr>
              <a:t>Active Transport</a:t>
            </a:r>
          </a:p>
          <a:p>
            <a:pPr marL="285750" indent="-285750">
              <a:buFont typeface="Arial" panose="020B0604020202020204" pitchFamily="34" charset="0"/>
              <a:buChar char="•"/>
            </a:pPr>
            <a:r>
              <a:rPr lang="en-US" i="1" dirty="0">
                <a:latin typeface="Century Gothic" panose="020B0502020202020204" pitchFamily="34" charset="0"/>
              </a:rPr>
              <a:t>Cell division</a:t>
            </a:r>
          </a:p>
          <a:p>
            <a:pPr marL="285750" indent="-285750">
              <a:buFont typeface="Arial" panose="020B0604020202020204" pitchFamily="34" charset="0"/>
              <a:buChar char="•"/>
            </a:pPr>
            <a:r>
              <a:rPr lang="en-US" i="1" dirty="0">
                <a:latin typeface="Century Gothic" panose="020B0502020202020204" pitchFamily="34" charset="0"/>
              </a:rPr>
              <a:t>Cancer</a:t>
            </a:r>
          </a:p>
          <a:p>
            <a:pPr marL="285750" indent="-285750">
              <a:buFont typeface="Arial" panose="020B0604020202020204" pitchFamily="34" charset="0"/>
              <a:buChar char="•"/>
            </a:pPr>
            <a:r>
              <a:rPr lang="en-US" i="1" dirty="0">
                <a:latin typeface="Century Gothic" panose="020B0502020202020204" pitchFamily="34" charset="0"/>
              </a:rPr>
              <a:t>Stem Cells</a:t>
            </a:r>
          </a:p>
        </p:txBody>
      </p:sp>
      <p:pic>
        <p:nvPicPr>
          <p:cNvPr id="8" name="Picture 7" descr="Diagram&#10;&#10;Description automatically generated">
            <a:extLst>
              <a:ext uri="{FF2B5EF4-FFF2-40B4-BE49-F238E27FC236}">
                <a16:creationId xmlns:a16="http://schemas.microsoft.com/office/drawing/2014/main" id="{75405608-DE06-BA41-9038-47688436EF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0726" y="4693306"/>
            <a:ext cx="3475624" cy="1808264"/>
          </a:xfrm>
          <a:prstGeom prst="rect">
            <a:avLst/>
          </a:prstGeom>
        </p:spPr>
      </p:pic>
    </p:spTree>
    <p:extLst>
      <p:ext uri="{BB962C8B-B14F-4D97-AF65-F5344CB8AC3E}">
        <p14:creationId xmlns:p14="http://schemas.microsoft.com/office/powerpoint/2010/main" val="3395593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81331" y="847971"/>
            <a:ext cx="11137338" cy="6093976"/>
          </a:xfrm>
          <a:prstGeom prst="rect">
            <a:avLst/>
          </a:prstGeom>
          <a:noFill/>
        </p:spPr>
        <p:txBody>
          <a:bodyPr wrap="square" lIns="0" tIns="0" rIns="0" bIns="0" rtlCol="0">
            <a:spAutoFit/>
          </a:bodyPr>
          <a:lstStyle/>
          <a:p>
            <a:pPr marL="457200" indent="-457200">
              <a:buFont typeface="+mj-lt"/>
              <a:buAutoNum type="arabicPeriod"/>
            </a:pPr>
            <a:r>
              <a:rPr lang="en-GB" sz="2200" dirty="0">
                <a:latin typeface="Century Gothic" panose="020B0502020202020204" pitchFamily="34" charset="0"/>
              </a:rPr>
              <a:t>Plant and animals cells…</a:t>
            </a:r>
          </a:p>
          <a:p>
            <a:pPr marL="914400" lvl="1" indent="-457200">
              <a:buFont typeface="Wingdings" pitchFamily="2" charset="2"/>
              <a:buChar char="q"/>
            </a:pPr>
            <a:r>
              <a:rPr lang="en-GB" sz="2200" dirty="0">
                <a:latin typeface="Century Gothic" panose="020B0502020202020204" pitchFamily="34" charset="0"/>
              </a:rPr>
              <a:t>A. Can only be seen under an electron microscope</a:t>
            </a:r>
          </a:p>
          <a:p>
            <a:pPr marL="914400" lvl="1" indent="-457200">
              <a:buFont typeface="Wingdings" pitchFamily="2" charset="2"/>
              <a:buChar char="q"/>
            </a:pPr>
            <a:r>
              <a:rPr lang="en-GB" sz="2200" dirty="0">
                <a:latin typeface="Century Gothic" panose="020B0502020202020204" pitchFamily="34" charset="0"/>
              </a:rPr>
              <a:t>B. Are examples of eukaryotic cells</a:t>
            </a:r>
          </a:p>
          <a:p>
            <a:pPr marL="914400" lvl="1" indent="-457200">
              <a:buFont typeface="Wingdings" pitchFamily="2" charset="2"/>
              <a:buChar char="q"/>
            </a:pPr>
            <a:r>
              <a:rPr lang="en-GB" sz="2200" dirty="0">
                <a:latin typeface="Century Gothic" panose="020B0502020202020204" pitchFamily="34" charset="0"/>
              </a:rPr>
              <a:t>C. Both contain a nucleus, cytoplasm and a cell wall</a:t>
            </a:r>
          </a:p>
          <a:p>
            <a:pPr marL="457200" indent="-457200">
              <a:buFont typeface="+mj-lt"/>
              <a:buAutoNum type="arabicPeriod"/>
            </a:pPr>
            <a:endParaRPr lang="en-GB" sz="2200" dirty="0">
              <a:latin typeface="Century Gothic" panose="020B0502020202020204" pitchFamily="34" charset="0"/>
            </a:endParaRPr>
          </a:p>
          <a:p>
            <a:pPr marL="457200" indent="-457200">
              <a:buFont typeface="+mj-lt"/>
              <a:buAutoNum type="arabicPeriod"/>
            </a:pPr>
            <a:r>
              <a:rPr lang="en-GB" sz="2200" dirty="0">
                <a:latin typeface="Century Gothic" panose="020B0502020202020204" pitchFamily="34" charset="0"/>
              </a:rPr>
              <a:t>Diffusion is…</a:t>
            </a:r>
          </a:p>
          <a:p>
            <a:pPr marL="914400" lvl="1" indent="-457200">
              <a:buFont typeface="Wingdings" pitchFamily="2" charset="2"/>
              <a:buChar char="q"/>
            </a:pPr>
            <a:r>
              <a:rPr lang="en-GB" sz="2200" dirty="0">
                <a:latin typeface="Century Gothic" panose="020B0502020202020204" pitchFamily="34" charset="0"/>
              </a:rPr>
              <a:t>A. The movement of water molecules from high concentration to low concentration</a:t>
            </a:r>
          </a:p>
          <a:p>
            <a:pPr marL="914400" lvl="1" indent="-457200">
              <a:buFont typeface="Wingdings" pitchFamily="2" charset="2"/>
              <a:buChar char="q"/>
            </a:pPr>
            <a:r>
              <a:rPr lang="en-GB" sz="2200" dirty="0">
                <a:latin typeface="Century Gothic" panose="020B0502020202020204" pitchFamily="34" charset="0"/>
              </a:rPr>
              <a:t>B. The movement of molecules from low concentration to high concentration, requiring energy</a:t>
            </a:r>
          </a:p>
          <a:p>
            <a:pPr marL="914400" lvl="1" indent="-457200">
              <a:buFont typeface="Wingdings" pitchFamily="2" charset="2"/>
              <a:buChar char="q"/>
            </a:pPr>
            <a:r>
              <a:rPr lang="en-GB" sz="2200" dirty="0">
                <a:latin typeface="Century Gothic" panose="020B0502020202020204" pitchFamily="34" charset="0"/>
              </a:rPr>
              <a:t>C. The net movement of molecules from high concentration to low concentration</a:t>
            </a:r>
          </a:p>
          <a:p>
            <a:pPr lvl="1"/>
            <a:endParaRPr lang="en-GB" sz="2200" dirty="0">
              <a:latin typeface="Century Gothic" panose="020B0502020202020204" pitchFamily="34" charset="0"/>
            </a:endParaRPr>
          </a:p>
          <a:p>
            <a:pPr marL="457200" indent="-457200">
              <a:buFont typeface="+mj-lt"/>
              <a:buAutoNum type="arabicPeriod"/>
            </a:pPr>
            <a:r>
              <a:rPr lang="en-GB" sz="2200" dirty="0">
                <a:latin typeface="Century Gothic" panose="020B0502020202020204" pitchFamily="34" charset="0"/>
              </a:rPr>
              <a:t>Cell division…</a:t>
            </a:r>
          </a:p>
          <a:p>
            <a:pPr marL="914400" lvl="1" indent="-457200">
              <a:buFont typeface="Wingdings" pitchFamily="2" charset="2"/>
              <a:buChar char="q"/>
            </a:pPr>
            <a:r>
              <a:rPr lang="en-GB" sz="2200" dirty="0">
                <a:latin typeface="Century Gothic" panose="020B0502020202020204" pitchFamily="34" charset="0"/>
              </a:rPr>
              <a:t>A. Is used in asexual reproduction</a:t>
            </a:r>
          </a:p>
          <a:p>
            <a:pPr marL="914400" lvl="1" indent="-457200">
              <a:buFont typeface="Wingdings" pitchFamily="2" charset="2"/>
              <a:buChar char="q"/>
            </a:pPr>
            <a:r>
              <a:rPr lang="en-GB" sz="2200" dirty="0">
                <a:latin typeface="Century Gothic" panose="020B0502020202020204" pitchFamily="34" charset="0"/>
              </a:rPr>
              <a:t>B. Always causes cancer</a:t>
            </a:r>
          </a:p>
          <a:p>
            <a:pPr marL="914400" lvl="1" indent="-457200">
              <a:buFont typeface="Wingdings" pitchFamily="2" charset="2"/>
              <a:buChar char="q"/>
            </a:pPr>
            <a:r>
              <a:rPr lang="en-GB" sz="2200" dirty="0">
                <a:latin typeface="Century Gothic" panose="020B0502020202020204" pitchFamily="34" charset="0"/>
              </a:rPr>
              <a:t>C. Produces 2 new cells with half the genetic information</a:t>
            </a:r>
          </a:p>
          <a:p>
            <a:pPr marL="457200" indent="-457200"/>
            <a:endParaRPr lang="en-GB" sz="2200" dirty="0">
              <a:latin typeface="Century Gothic" panose="020B0502020202020204" pitchFamily="34" charset="0"/>
            </a:endParaRPr>
          </a:p>
        </p:txBody>
      </p:sp>
      <p:sp>
        <p:nvSpPr>
          <p:cNvPr id="2" name="Title 1">
            <a:extLst>
              <a:ext uri="{FF2B5EF4-FFF2-40B4-BE49-F238E27FC236}">
                <a16:creationId xmlns:a16="http://schemas.microsoft.com/office/drawing/2014/main" id="{063DA025-EDA1-8643-9341-8D8B0D408EE6}"/>
              </a:ext>
            </a:extLst>
          </p:cNvPr>
          <p:cNvSpPr>
            <a:spLocks noGrp="1"/>
          </p:cNvSpPr>
          <p:nvPr>
            <p:ph type="title"/>
          </p:nvPr>
        </p:nvSpPr>
        <p:spPr/>
        <p:txBody>
          <a:bodyPr>
            <a:normAutofit/>
          </a:bodyPr>
          <a:lstStyle/>
          <a:p>
            <a:r>
              <a:rPr lang="en-GB" dirty="0">
                <a:latin typeface="Century Gothic" panose="020B0502020202020204" pitchFamily="34" charset="0"/>
              </a:rPr>
              <a:t>Answer the questions below.</a:t>
            </a:r>
          </a:p>
        </p:txBody>
      </p:sp>
      <p:sp>
        <p:nvSpPr>
          <p:cNvPr id="25" name="TextBox 15">
            <a:extLst>
              <a:ext uri="{FF2B5EF4-FFF2-40B4-BE49-F238E27FC236}">
                <a16:creationId xmlns:a16="http://schemas.microsoft.com/office/drawing/2014/main" id="{9A2978FE-89EB-484D-BD59-56AD713DC92A}"/>
              </a:ext>
            </a:extLst>
          </p:cNvPr>
          <p:cNvSpPr txBox="1"/>
          <p:nvPr/>
        </p:nvSpPr>
        <p:spPr>
          <a:xfrm>
            <a:off x="631509" y="1242043"/>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5" name="TextBox 15">
            <a:extLst>
              <a:ext uri="{FF2B5EF4-FFF2-40B4-BE49-F238E27FC236}">
                <a16:creationId xmlns:a16="http://schemas.microsoft.com/office/drawing/2014/main" id="{8BE7F6E4-3567-3641-ABCA-436D9F706EB8}"/>
              </a:ext>
            </a:extLst>
          </p:cNvPr>
          <p:cNvSpPr txBox="1"/>
          <p:nvPr/>
        </p:nvSpPr>
        <p:spPr>
          <a:xfrm>
            <a:off x="631509" y="3916121"/>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7" name="TextBox 15">
            <a:extLst>
              <a:ext uri="{FF2B5EF4-FFF2-40B4-BE49-F238E27FC236}">
                <a16:creationId xmlns:a16="http://schemas.microsoft.com/office/drawing/2014/main" id="{86E6E197-EBAB-164B-8068-C17FED46B85C}"/>
              </a:ext>
            </a:extLst>
          </p:cNvPr>
          <p:cNvSpPr txBox="1"/>
          <p:nvPr/>
        </p:nvSpPr>
        <p:spPr>
          <a:xfrm flipH="1">
            <a:off x="631509" y="5245973"/>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dirty="0"/>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680024541"/>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B3.1.15</a:t>
                      </a:r>
                    </a:p>
                  </a:txBody>
                  <a:tcPr/>
                </a:tc>
                <a:tc hMerge="1">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dirty="0">
                          <a:latin typeface="Century Gothic" panose="020B0502020202020204" pitchFamily="34" charset="0"/>
                        </a:rPr>
                        <a:t>What was good about this lesson?</a:t>
                      </a:r>
                    </a:p>
                  </a:txBody>
                  <a:tcPr/>
                </a:tc>
                <a:tc>
                  <a:txBody>
                    <a:bodyPr/>
                    <a:lstStyle/>
                    <a:p>
                      <a:r>
                        <a:rPr lang="en-US" dirty="0">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dirty="0">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470269" y="5463251"/>
            <a:ext cx="8180445" cy="461665"/>
          </a:xfrm>
          <a:prstGeom prst="rect">
            <a:avLst/>
          </a:prstGeom>
          <a:noFill/>
        </p:spPr>
        <p:txBody>
          <a:bodyPr wrap="none" rtlCol="0">
            <a:spAutoFit/>
          </a:bodyPr>
          <a:lstStyle/>
          <a:p>
            <a:r>
              <a:rPr lang="en-US" sz="2400" dirty="0">
                <a:solidFill>
                  <a:srgbClr val="0070C0"/>
                </a:solidFill>
                <a:latin typeface="Century Gothic" panose="020B0502020202020204" pitchFamily="34" charset="0"/>
                <a:hlinkClick r:id="rId2">
                  <a:extLst>
                    <a:ext uri="{A12FA001-AC4F-418D-AE19-62706E023703}">
                      <ahyp:hlinkClr xmlns:ahyp="http://schemas.microsoft.com/office/drawing/2018/hyperlinkcolor" val="tx"/>
                    </a:ext>
                  </a:extLst>
                </a:hlinkClick>
              </a:rPr>
              <a:t>Send us your feedback by clicking this link. Thank you!</a:t>
            </a:r>
            <a:endParaRPr lang="en-US" sz="2400" dirty="0">
              <a:solidFill>
                <a:srgbClr val="0070C0"/>
              </a:solidFill>
              <a:latin typeface="Century Gothic" panose="020B0502020202020204" pitchFamily="34" charset="0"/>
            </a:endParaRPr>
          </a:p>
        </p:txBody>
      </p:sp>
    </p:spTree>
    <p:extLst>
      <p:ext uri="{BB962C8B-B14F-4D97-AF65-F5344CB8AC3E}">
        <p14:creationId xmlns:p14="http://schemas.microsoft.com/office/powerpoint/2010/main" val="2965238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5130" y="854347"/>
            <a:ext cx="11014691" cy="5539978"/>
          </a:xfrm>
          <a:prstGeom prst="rect">
            <a:avLst/>
          </a:prstGeom>
          <a:noFill/>
        </p:spPr>
        <p:txBody>
          <a:bodyPr wrap="square" lIns="0" tIns="0" rIns="0" bIns="0" rtlCol="0">
            <a:spAutoFit/>
          </a:bodyPr>
          <a:lstStyle/>
          <a:p>
            <a:r>
              <a:rPr lang="en-GB" sz="2400" b="1" dirty="0">
                <a:latin typeface="Century Gothic" panose="020B0502020202020204" pitchFamily="34" charset="0"/>
              </a:rPr>
              <a:t>Answer the questions below.</a:t>
            </a:r>
          </a:p>
          <a:p>
            <a:pPr marL="457200" indent="-457200">
              <a:buAutoNum type="arabicPeriod"/>
            </a:pPr>
            <a:r>
              <a:rPr lang="en-GB" sz="2400" dirty="0">
                <a:latin typeface="Century Gothic" panose="020B0502020202020204" pitchFamily="34" charset="0"/>
              </a:rPr>
              <a:t>Explain the difference between eukaryotic and prokaryotic cells.</a:t>
            </a: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Explain the difference between active transport and diffusion.</a:t>
            </a: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Describe the process of cell division.</a:t>
            </a: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State the equation to calculate magnification of an image.</a:t>
            </a:r>
          </a:p>
          <a:p>
            <a:pPr marL="457200" indent="-457200">
              <a:buAutoNum type="arabicPeriod"/>
            </a:pPr>
            <a:endParaRPr lang="en-GB" sz="2400" dirty="0">
              <a:latin typeface="Century Gothic" panose="020B0502020202020204" pitchFamily="34" charset="0"/>
            </a:endParaRPr>
          </a:p>
        </p:txBody>
      </p:sp>
      <p:sp>
        <p:nvSpPr>
          <p:cNvPr id="3" name="Title 2">
            <a:extLst>
              <a:ext uri="{FF2B5EF4-FFF2-40B4-BE49-F238E27FC236}">
                <a16:creationId xmlns:a16="http://schemas.microsoft.com/office/drawing/2014/main" id="{24C00108-A306-9E49-AD66-5067E94AA0BD}"/>
              </a:ext>
            </a:extLst>
          </p:cNvPr>
          <p:cNvSpPr>
            <a:spLocks noGrp="1"/>
          </p:cNvSpPr>
          <p:nvPr>
            <p:ph type="title"/>
          </p:nvPr>
        </p:nvSpPr>
        <p:spPr/>
        <p:txBody>
          <a:bodyPr>
            <a:normAutofit/>
          </a:bodyPr>
          <a:lstStyle/>
          <a:p>
            <a:r>
              <a:rPr lang="en-GB" u="sng" dirty="0">
                <a:latin typeface="Century Gothic" panose="020B0502020202020204" pitchFamily="34" charset="0"/>
              </a:rPr>
              <a:t>Feedback Lesson</a:t>
            </a:r>
          </a:p>
        </p:txBody>
      </p:sp>
      <p:sp>
        <p:nvSpPr>
          <p:cNvPr id="8" name="TextBox 7">
            <a:extLst>
              <a:ext uri="{FF2B5EF4-FFF2-40B4-BE49-F238E27FC236}">
                <a16:creationId xmlns:a16="http://schemas.microsoft.com/office/drawing/2014/main" id="{5156D7DA-519C-2043-A6BC-E38E546626A2}"/>
              </a:ext>
            </a:extLst>
          </p:cNvPr>
          <p:cNvSpPr txBox="1"/>
          <p:nvPr/>
        </p:nvSpPr>
        <p:spPr>
          <a:xfrm>
            <a:off x="989999" y="1618536"/>
            <a:ext cx="10170001" cy="738664"/>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Eukaryotic cells contain a nucleus, prokaryotic cells contain their DNA in plasmids or loops.</a:t>
            </a:r>
          </a:p>
        </p:txBody>
      </p:sp>
      <p:pic>
        <p:nvPicPr>
          <p:cNvPr id="4" name="Picture 3">
            <a:extLst>
              <a:ext uri="{FF2B5EF4-FFF2-40B4-BE49-F238E27FC236}">
                <a16:creationId xmlns:a16="http://schemas.microsoft.com/office/drawing/2014/main" id="{0142C1AC-2CAC-3548-9EF7-598CDF8C4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9722" y="5061871"/>
            <a:ext cx="2021633" cy="2021633"/>
          </a:xfrm>
          <a:prstGeom prst="rect">
            <a:avLst/>
          </a:prstGeom>
        </p:spPr>
      </p:pic>
      <p:sp>
        <p:nvSpPr>
          <p:cNvPr id="11" name="TextBox 10">
            <a:extLst>
              <a:ext uri="{FF2B5EF4-FFF2-40B4-BE49-F238E27FC236}">
                <a16:creationId xmlns:a16="http://schemas.microsoft.com/office/drawing/2014/main" id="{E196108D-F2F3-3A4D-96C8-58980F20A79D}"/>
              </a:ext>
            </a:extLst>
          </p:cNvPr>
          <p:cNvSpPr txBox="1"/>
          <p:nvPr/>
        </p:nvSpPr>
        <p:spPr>
          <a:xfrm>
            <a:off x="1003444" y="2708079"/>
            <a:ext cx="10170001" cy="1477328"/>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Diffusion is the net movement of molecules from high concentration to low concentration and is a passive process (does not require energy), whereas active transport is the movement of molecules from low concentration to high concentration and requires energy.</a:t>
            </a:r>
          </a:p>
        </p:txBody>
      </p:sp>
      <p:sp>
        <p:nvSpPr>
          <p:cNvPr id="10" name="TextBox 9">
            <a:extLst>
              <a:ext uri="{FF2B5EF4-FFF2-40B4-BE49-F238E27FC236}">
                <a16:creationId xmlns:a16="http://schemas.microsoft.com/office/drawing/2014/main" id="{F059B1C2-DD23-9E4B-9A0F-670E852A83F4}"/>
              </a:ext>
            </a:extLst>
          </p:cNvPr>
          <p:cNvSpPr txBox="1"/>
          <p:nvPr/>
        </p:nvSpPr>
        <p:spPr>
          <a:xfrm>
            <a:off x="989998" y="4506917"/>
            <a:ext cx="10656871" cy="1107996"/>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Cells replicate their DNA and subcellular structures before chromosomes are pulled to separate ends of the cell before the cytoplasm and membrane split to form two identical daughter cells. </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BA7678B5-6355-F34A-AA60-115B94B86141}"/>
                  </a:ext>
                </a:extLst>
              </p:cNvPr>
              <p:cNvSpPr txBox="1"/>
              <p:nvPr/>
            </p:nvSpPr>
            <p:spPr>
              <a:xfrm>
                <a:off x="1033522" y="5976532"/>
                <a:ext cx="10557136" cy="586827"/>
              </a:xfrm>
              <a:prstGeom prst="rect">
                <a:avLst/>
              </a:prstGeom>
              <a:noFill/>
            </p:spPr>
            <p:txBody>
              <a:bodyPr wrap="square" lIns="0" tIns="0" rIns="0" bIns="0" rtlCol="0">
                <a:spAutoFit/>
              </a:bodyPr>
              <a:lstStyle/>
              <a:p>
                <a14:m>
                  <m:oMath xmlns:m="http://schemas.openxmlformats.org/officeDocument/2006/math">
                    <m:r>
                      <a:rPr lang="en-GB" sz="2400" b="1" i="1" smtClean="0">
                        <a:solidFill>
                          <a:schemeClr val="accent1"/>
                        </a:solidFill>
                        <a:latin typeface="Cambria Math" panose="02040503050406030204" pitchFamily="18" charset="0"/>
                      </a:rPr>
                      <m:t>𝑴𝒂𝒈𝒏𝒊𝒇𝒊𝒄𝒂𝒕𝒊𝒐𝒏</m:t>
                    </m:r>
                    <m:r>
                      <a:rPr lang="en-GB" sz="2400" b="1" i="1"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𝑺𝒊𝒛𝒆</m:t>
                        </m:r>
                        <m:r>
                          <a:rPr lang="en-GB" sz="2400" b="1" i="1" smtClean="0">
                            <a:solidFill>
                              <a:schemeClr val="accent1"/>
                            </a:solidFill>
                            <a:latin typeface="Cambria Math" panose="02040503050406030204" pitchFamily="18" charset="0"/>
                          </a:rPr>
                          <m:t> </m:t>
                        </m:r>
                        <m:r>
                          <a:rPr lang="en-GB" sz="2400" b="1" i="1" smtClean="0">
                            <a:solidFill>
                              <a:schemeClr val="accent1"/>
                            </a:solidFill>
                            <a:latin typeface="Cambria Math" panose="02040503050406030204" pitchFamily="18" charset="0"/>
                          </a:rPr>
                          <m:t>𝒐𝒇</m:t>
                        </m:r>
                        <m:r>
                          <a:rPr lang="en-GB" sz="2400" b="1" i="1" smtClean="0">
                            <a:solidFill>
                              <a:schemeClr val="accent1"/>
                            </a:solidFill>
                            <a:latin typeface="Cambria Math" panose="02040503050406030204" pitchFamily="18" charset="0"/>
                          </a:rPr>
                          <m:t> </m:t>
                        </m:r>
                        <m:r>
                          <a:rPr lang="en-GB" sz="2400" b="1" i="1" smtClean="0">
                            <a:solidFill>
                              <a:schemeClr val="accent1"/>
                            </a:solidFill>
                            <a:latin typeface="Cambria Math" panose="02040503050406030204" pitchFamily="18" charset="0"/>
                          </a:rPr>
                          <m:t>𝒊𝒎𝒂𝒈𝒆</m:t>
                        </m:r>
                      </m:num>
                      <m:den>
                        <m:r>
                          <a:rPr lang="en-GB" sz="2400" b="1" i="1" smtClean="0">
                            <a:solidFill>
                              <a:schemeClr val="accent1"/>
                            </a:solidFill>
                            <a:latin typeface="Cambria Math" panose="02040503050406030204" pitchFamily="18" charset="0"/>
                          </a:rPr>
                          <m:t>𝑺𝒊𝒛𝒆</m:t>
                        </m:r>
                        <m:r>
                          <a:rPr lang="en-GB" sz="2400" b="1" i="1" smtClean="0">
                            <a:solidFill>
                              <a:schemeClr val="accent1"/>
                            </a:solidFill>
                            <a:latin typeface="Cambria Math" panose="02040503050406030204" pitchFamily="18" charset="0"/>
                          </a:rPr>
                          <m:t> </m:t>
                        </m:r>
                        <m:r>
                          <a:rPr lang="en-GB" sz="2400" b="1" i="1" smtClean="0">
                            <a:solidFill>
                              <a:schemeClr val="accent1"/>
                            </a:solidFill>
                            <a:latin typeface="Cambria Math" panose="02040503050406030204" pitchFamily="18" charset="0"/>
                          </a:rPr>
                          <m:t>𝒐𝒇</m:t>
                        </m:r>
                        <m:r>
                          <a:rPr lang="en-GB" sz="2400" b="1" i="1" smtClean="0">
                            <a:solidFill>
                              <a:schemeClr val="accent1"/>
                            </a:solidFill>
                            <a:latin typeface="Cambria Math" panose="02040503050406030204" pitchFamily="18" charset="0"/>
                          </a:rPr>
                          <m:t> </m:t>
                        </m:r>
                        <m:r>
                          <a:rPr lang="en-GB" sz="2400" b="1" i="1" smtClean="0">
                            <a:solidFill>
                              <a:schemeClr val="accent1"/>
                            </a:solidFill>
                            <a:latin typeface="Cambria Math" panose="02040503050406030204" pitchFamily="18" charset="0"/>
                          </a:rPr>
                          <m:t>𝒂𝒄𝒕𝒖𝒂𝒍</m:t>
                        </m:r>
                        <m:r>
                          <a:rPr lang="en-GB" sz="2400" b="1" i="1" smtClean="0">
                            <a:solidFill>
                              <a:schemeClr val="accent1"/>
                            </a:solidFill>
                            <a:latin typeface="Cambria Math" panose="02040503050406030204" pitchFamily="18" charset="0"/>
                          </a:rPr>
                          <m:t> </m:t>
                        </m:r>
                        <m:r>
                          <a:rPr lang="en-GB" sz="2400" b="1" i="1" smtClean="0">
                            <a:solidFill>
                              <a:schemeClr val="accent1"/>
                            </a:solidFill>
                            <a:latin typeface="Cambria Math" panose="02040503050406030204" pitchFamily="18" charset="0"/>
                          </a:rPr>
                          <m:t>𝒐𝒃𝒋𝒆𝒄𝒕</m:t>
                        </m:r>
                      </m:den>
                    </m:f>
                  </m:oMath>
                </a14:m>
                <a:r>
                  <a:rPr lang="en-GB" sz="2400" b="1" dirty="0">
                    <a:solidFill>
                      <a:schemeClr val="accent1"/>
                    </a:solidFill>
                    <a:latin typeface="Century Gothic" panose="020B0502020202020204" pitchFamily="34" charset="0"/>
                  </a:rPr>
                  <a:t> </a:t>
                </a:r>
              </a:p>
            </p:txBody>
          </p:sp>
        </mc:Choice>
        <mc:Fallback>
          <p:sp>
            <p:nvSpPr>
              <p:cNvPr id="13" name="TextBox 12">
                <a:extLst>
                  <a:ext uri="{FF2B5EF4-FFF2-40B4-BE49-F238E27FC236}">
                    <a16:creationId xmlns:a16="http://schemas.microsoft.com/office/drawing/2014/main" id="{BA7678B5-6355-F34A-AA60-115B94B86141}"/>
                  </a:ext>
                </a:extLst>
              </p:cNvPr>
              <p:cNvSpPr txBox="1">
                <a:spLocks noRot="1" noChangeAspect="1" noMove="1" noResize="1" noEditPoints="1" noAdjustHandles="1" noChangeArrowheads="1" noChangeShapeType="1" noTextEdit="1"/>
              </p:cNvSpPr>
              <p:nvPr/>
            </p:nvSpPr>
            <p:spPr>
              <a:xfrm>
                <a:off x="1033522" y="5976532"/>
                <a:ext cx="10557136" cy="586827"/>
              </a:xfrm>
              <a:prstGeom prst="rect">
                <a:avLst/>
              </a:prstGeom>
              <a:blipFill>
                <a:blip r:embed="rId4"/>
                <a:stretch>
                  <a:fillRect l="-1322" t="-4255" b="-21277"/>
                </a:stretch>
              </a:blipFill>
            </p:spPr>
            <p:txBody>
              <a:bodyPr/>
              <a:lstStyle/>
              <a:p>
                <a:r>
                  <a:rPr lang="en-GB">
                    <a:noFill/>
                  </a:rPr>
                  <a:t> </a:t>
                </a:r>
              </a:p>
            </p:txBody>
          </p:sp>
        </mc:Fallback>
      </mc:AlternateContent>
    </p:spTree>
    <p:extLst>
      <p:ext uri="{BB962C8B-B14F-4D97-AF65-F5344CB8AC3E}">
        <p14:creationId xmlns:p14="http://schemas.microsoft.com/office/powerpoint/2010/main" val="229018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0"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US" dirty="0">
                <a:latin typeface="Century Gothic" panose="020B0502020202020204" pitchFamily="34" charset="0"/>
              </a:rPr>
              <a:t>B3.1.15</a:t>
            </a: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102199"/>
            <a:ext cx="6993981" cy="430800"/>
          </a:xfrm>
        </p:spPr>
        <p:txBody>
          <a:bodyPr/>
          <a:lstStyle/>
          <a:p>
            <a:r>
              <a:rPr lang="en-US" dirty="0">
                <a:latin typeface="Century Gothic" panose="020B0502020202020204" pitchFamily="34" charset="0"/>
              </a:rPr>
              <a:t>Feedback Lesson</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fld id="{232BD5A6-70F3-0F45-B0B1-E3CB882C5842}" type="datetime1">
              <a:rPr lang="en-GB" sz="2000" smtClean="0">
                <a:latin typeface="Century Gothic" panose="020B0502020202020204" pitchFamily="34" charset="0"/>
              </a:rPr>
              <a:t>04/10/2024</a:t>
            </a:fld>
            <a:endParaRPr lang="en-US" sz="2000">
              <a:latin typeface="Century Gothic" panose="020B0502020202020204" pitchFamily="34" charset="0"/>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37C0482-D775-A445-BA21-B90A754A2FDB}"/>
              </a:ext>
            </a:extLst>
          </p:cNvPr>
          <p:cNvSpPr txBox="1"/>
          <p:nvPr/>
        </p:nvSpPr>
        <p:spPr>
          <a:xfrm>
            <a:off x="283151" y="4511263"/>
            <a:ext cx="4822165" cy="2339102"/>
          </a:xfrm>
          <a:prstGeom prst="rect">
            <a:avLst/>
          </a:prstGeom>
          <a:noFill/>
        </p:spPr>
        <p:txBody>
          <a:bodyPr wrap="square" rtlCol="0">
            <a:spAutoFit/>
          </a:bodyPr>
          <a:lstStyle/>
          <a:p>
            <a:r>
              <a:rPr lang="en-US" dirty="0">
                <a:latin typeface="Century Gothic" panose="020B0502020202020204" pitchFamily="34" charset="0"/>
              </a:rPr>
              <a:t>B3.1.1 Prior Knowledge Review</a:t>
            </a:r>
          </a:p>
          <a:p>
            <a:r>
              <a:rPr lang="en-US" dirty="0">
                <a:latin typeface="Century Gothic" panose="020B0502020202020204" pitchFamily="34" charset="0"/>
              </a:rPr>
              <a:t>B3.1.2 Eukaryotic and Prokaryotic Cells</a:t>
            </a:r>
          </a:p>
          <a:p>
            <a:r>
              <a:rPr lang="en-US" dirty="0">
                <a:latin typeface="Century Gothic" panose="020B0502020202020204" pitchFamily="34" charset="0"/>
              </a:rPr>
              <a:t>B3.1.3 Aseptic Technique</a:t>
            </a:r>
          </a:p>
          <a:p>
            <a:r>
              <a:rPr lang="en-US" dirty="0">
                <a:latin typeface="Century Gothic" panose="020B0502020202020204" pitchFamily="34" charset="0"/>
              </a:rPr>
              <a:t>B3.1.4 Growth of Bacteria</a:t>
            </a:r>
          </a:p>
          <a:p>
            <a:r>
              <a:rPr lang="en-US" dirty="0">
                <a:latin typeface="Century Gothic" panose="020B0502020202020204" pitchFamily="34" charset="0"/>
              </a:rPr>
              <a:t>B3.1.5 Microscopes</a:t>
            </a:r>
          </a:p>
          <a:p>
            <a:r>
              <a:rPr lang="en-US" dirty="0">
                <a:latin typeface="Century Gothic" panose="020B0502020202020204" pitchFamily="34" charset="0"/>
              </a:rPr>
              <a:t>B3.1.6 Observing Cells</a:t>
            </a:r>
          </a:p>
          <a:p>
            <a:r>
              <a:rPr lang="en-US" dirty="0">
                <a:latin typeface="Century Gothic" panose="020B0502020202020204" pitchFamily="34" charset="0"/>
              </a:rPr>
              <a:t>B3.1.7 Diffusion</a:t>
            </a:r>
          </a:p>
          <a:p>
            <a:endParaRPr lang="en-US" dirty="0">
              <a:latin typeface="Century Gothic" panose="020B0502020202020204" pitchFamily="34" charset="0"/>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3"/>
          <a:stretch>
            <a:fillRect/>
          </a:stretch>
        </p:blipFill>
        <p:spPr>
          <a:xfrm>
            <a:off x="8932117" y="1256288"/>
            <a:ext cx="837234" cy="432292"/>
          </a:xfrm>
          <a:prstGeom prst="rect">
            <a:avLst/>
          </a:prstGeom>
        </p:spPr>
      </p:pic>
      <p:pic>
        <p:nvPicPr>
          <p:cNvPr id="10" name="Picture 9">
            <a:extLst>
              <a:ext uri="{FF2B5EF4-FFF2-40B4-BE49-F238E27FC236}">
                <a16:creationId xmlns:a16="http://schemas.microsoft.com/office/drawing/2014/main" id="{4762F971-C492-0A4F-93BC-C458A9C164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2643" y="4654608"/>
            <a:ext cx="2021633" cy="2021633"/>
          </a:xfrm>
          <a:prstGeom prst="rect">
            <a:avLst/>
          </a:prstGeom>
        </p:spPr>
      </p:pic>
      <p:sp>
        <p:nvSpPr>
          <p:cNvPr id="15" name="TextBox 14">
            <a:extLst>
              <a:ext uri="{FF2B5EF4-FFF2-40B4-BE49-F238E27FC236}">
                <a16:creationId xmlns:a16="http://schemas.microsoft.com/office/drawing/2014/main" id="{E332928A-F819-B044-B9B0-2CCE568A7BBC}"/>
              </a:ext>
            </a:extLst>
          </p:cNvPr>
          <p:cNvSpPr txBox="1"/>
          <p:nvPr/>
        </p:nvSpPr>
        <p:spPr>
          <a:xfrm>
            <a:off x="4860720" y="4507669"/>
            <a:ext cx="4459492" cy="2339102"/>
          </a:xfrm>
          <a:prstGeom prst="rect">
            <a:avLst/>
          </a:prstGeom>
          <a:noFill/>
        </p:spPr>
        <p:txBody>
          <a:bodyPr wrap="square" rtlCol="0">
            <a:spAutoFit/>
          </a:bodyPr>
          <a:lstStyle/>
          <a:p>
            <a:r>
              <a:rPr lang="en-US" dirty="0">
                <a:latin typeface="Century Gothic" panose="020B0502020202020204" pitchFamily="34" charset="0"/>
              </a:rPr>
              <a:t>B3.1.8 Diffusion in Living Things</a:t>
            </a:r>
          </a:p>
          <a:p>
            <a:r>
              <a:rPr lang="en-US" dirty="0">
                <a:latin typeface="Century Gothic" panose="020B0502020202020204" pitchFamily="34" charset="0"/>
              </a:rPr>
              <a:t>B3.1.9 Osmosis</a:t>
            </a:r>
          </a:p>
          <a:p>
            <a:r>
              <a:rPr lang="en-US" dirty="0">
                <a:latin typeface="Century Gothic" panose="020B0502020202020204" pitchFamily="34" charset="0"/>
              </a:rPr>
              <a:t>B3.1.10 Osmosis Investigation</a:t>
            </a:r>
          </a:p>
          <a:p>
            <a:r>
              <a:rPr lang="en-US" dirty="0">
                <a:latin typeface="Century Gothic" panose="020B0502020202020204" pitchFamily="34" charset="0"/>
              </a:rPr>
              <a:t>B3.1.11 Active Transport</a:t>
            </a:r>
          </a:p>
          <a:p>
            <a:r>
              <a:rPr lang="en-US" dirty="0">
                <a:latin typeface="Century Gothic" panose="020B0502020202020204" pitchFamily="34" charset="0"/>
              </a:rPr>
              <a:t>B3.1.12 Cell Division</a:t>
            </a:r>
          </a:p>
          <a:p>
            <a:r>
              <a:rPr lang="en-US" dirty="0">
                <a:latin typeface="Century Gothic" panose="020B0502020202020204" pitchFamily="34" charset="0"/>
              </a:rPr>
              <a:t>B3.1.13 Cancer</a:t>
            </a:r>
          </a:p>
          <a:p>
            <a:r>
              <a:rPr lang="en-US" dirty="0">
                <a:latin typeface="Century Gothic" panose="020B0502020202020204" pitchFamily="34" charset="0"/>
              </a:rPr>
              <a:t>B3.1.14 Stem Cells</a:t>
            </a:r>
          </a:p>
          <a:p>
            <a:endParaRPr lang="en-US" dirty="0">
              <a:latin typeface="Century Gothic" panose="020B0502020202020204" pitchFamily="34" charset="0"/>
            </a:endParaRPr>
          </a:p>
        </p:txBody>
      </p:sp>
      <p:pic>
        <p:nvPicPr>
          <p:cNvPr id="5" name="Picture 4">
            <a:extLst>
              <a:ext uri="{FF2B5EF4-FFF2-40B4-BE49-F238E27FC236}">
                <a16:creationId xmlns:a16="http://schemas.microsoft.com/office/drawing/2014/main" id="{9B1FF0AA-BA3D-4843-9191-5E984A736F3E}"/>
              </a:ext>
            </a:extLst>
          </p:cNvPr>
          <p:cNvPicPr>
            <a:picLocks noChangeAspect="1"/>
          </p:cNvPicPr>
          <p:nvPr/>
        </p:nvPicPr>
        <p:blipFill>
          <a:blip r:embed="rId5"/>
          <a:stretch>
            <a:fillRect/>
          </a:stretch>
        </p:blipFill>
        <p:spPr>
          <a:xfrm>
            <a:off x="8537053" y="718993"/>
            <a:ext cx="3654947" cy="3945468"/>
          </a:xfrm>
          <a:prstGeom prst="rect">
            <a:avLst/>
          </a:prstGeom>
        </p:spPr>
      </p:pic>
    </p:spTree>
    <p:extLst>
      <p:ext uri="{BB962C8B-B14F-4D97-AF65-F5344CB8AC3E}">
        <p14:creationId xmlns:p14="http://schemas.microsoft.com/office/powerpoint/2010/main" val="4043307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a:xfrm>
            <a:off x="491072" y="-4504"/>
            <a:ext cx="10620000" cy="720000"/>
          </a:xfrm>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spTree>
    <p:extLst>
      <p:ext uri="{BB962C8B-B14F-4D97-AF65-F5344CB8AC3E}">
        <p14:creationId xmlns:p14="http://schemas.microsoft.com/office/powerpoint/2010/main" val="810804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95FC32-8206-4DDE-B2B9-D71D33157FA3}"/>
              </a:ext>
            </a:extLst>
          </p:cNvPr>
          <p:cNvSpPr>
            <a:spLocks noGrp="1"/>
          </p:cNvSpPr>
          <p:nvPr>
            <p:ph type="title"/>
          </p:nvPr>
        </p:nvSpPr>
        <p:spPr/>
        <p:txBody>
          <a:bodyPr/>
          <a:lstStyle/>
          <a:p>
            <a:r>
              <a:rPr lang="en-GB" dirty="0">
                <a:latin typeface="Century Gothic" panose="020B0502020202020204" pitchFamily="34" charset="0"/>
              </a:rPr>
              <a:t>The Big Idea: Cells are Alive</a:t>
            </a:r>
          </a:p>
        </p:txBody>
      </p:sp>
      <p:pic>
        <p:nvPicPr>
          <p:cNvPr id="4" name="Picture 3">
            <a:extLst>
              <a:ext uri="{FF2B5EF4-FFF2-40B4-BE49-F238E27FC236}">
                <a16:creationId xmlns:a16="http://schemas.microsoft.com/office/drawing/2014/main" id="{A7F73CC7-613D-4CEA-B418-2E0477046227}"/>
              </a:ext>
            </a:extLst>
          </p:cNvPr>
          <p:cNvPicPr>
            <a:picLocks noChangeAspect="1"/>
          </p:cNvPicPr>
          <p:nvPr/>
        </p:nvPicPr>
        <p:blipFill>
          <a:blip r:embed="rId3"/>
          <a:stretch>
            <a:fillRect/>
          </a:stretch>
        </p:blipFill>
        <p:spPr>
          <a:xfrm>
            <a:off x="5331012" y="610640"/>
            <a:ext cx="6000865" cy="6247360"/>
          </a:xfrm>
          <a:prstGeom prst="rect">
            <a:avLst/>
          </a:prstGeom>
          <a:ln>
            <a:solidFill>
              <a:schemeClr val="tx1"/>
            </a:solidFill>
          </a:ln>
        </p:spPr>
      </p:pic>
    </p:spTree>
    <p:extLst>
      <p:ext uri="{BB962C8B-B14F-4D97-AF65-F5344CB8AC3E}">
        <p14:creationId xmlns:p14="http://schemas.microsoft.com/office/powerpoint/2010/main" val="109452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15CB4B-F8EC-4E58-B1F3-6019007A571E}"/>
              </a:ext>
            </a:extLst>
          </p:cNvPr>
          <p:cNvGraphicFramePr>
            <a:graphicFrameLocks noGrp="1"/>
          </p:cNvGraphicFramePr>
          <p:nvPr>
            <p:extLst>
              <p:ext uri="{D42A27DB-BD31-4B8C-83A1-F6EECF244321}">
                <p14:modId xmlns:p14="http://schemas.microsoft.com/office/powerpoint/2010/main" val="1442185329"/>
              </p:ext>
            </p:extLst>
          </p:nvPr>
        </p:nvGraphicFramePr>
        <p:xfrm>
          <a:off x="5850000" y="1182783"/>
          <a:ext cx="5083646" cy="3657600"/>
        </p:xfrm>
        <a:graphic>
          <a:graphicData uri="http://schemas.openxmlformats.org/drawingml/2006/table">
            <a:tbl>
              <a:tblPr firstRow="1" bandRow="1">
                <a:tableStyleId>{5C22544A-7EE6-4342-B048-85BDC9FD1C3A}</a:tableStyleId>
              </a:tblPr>
              <a:tblGrid>
                <a:gridCol w="2541823">
                  <a:extLst>
                    <a:ext uri="{9D8B030D-6E8A-4147-A177-3AD203B41FA5}">
                      <a16:colId xmlns:a16="http://schemas.microsoft.com/office/drawing/2014/main" val="3989897554"/>
                    </a:ext>
                  </a:extLst>
                </a:gridCol>
                <a:gridCol w="2541823">
                  <a:extLst>
                    <a:ext uri="{9D8B030D-6E8A-4147-A177-3AD203B41FA5}">
                      <a16:colId xmlns:a16="http://schemas.microsoft.com/office/drawing/2014/main" val="1864204117"/>
                    </a:ext>
                  </a:extLst>
                </a:gridCol>
              </a:tblGrid>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mj-lt"/>
                          <a:ea typeface="Calibri" panose="020F0502020204030204" pitchFamily="34" charset="0"/>
                          <a:cs typeface="Times New Roman" panose="020206030504050203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7162675"/>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9</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8005147"/>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10a</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451889"/>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mj-lt"/>
                          <a:ea typeface="Calibri" panose="020F0502020204030204" pitchFamily="34" charset="0"/>
                          <a:cs typeface="Times New Roman" panose="02020603050405020304" pitchFamily="18" charset="0"/>
                        </a:rPr>
                        <a:t>10b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29266250"/>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mj-lt"/>
                          <a:ea typeface="Calibri" panose="020F0502020204030204" pitchFamily="34" charset="0"/>
                          <a:cs typeface="Times New Roman" panose="02020603050405020304" pitchFamily="18"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4400053"/>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mj-lt"/>
                          <a:ea typeface="Calibri" panose="020F0502020204030204" pitchFamily="34" charset="0"/>
                          <a:cs typeface="Times New Roman" panose="02020603050405020304" pitchFamily="18"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745179"/>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mj-lt"/>
                          <a:ea typeface="Calibri" panose="020F0502020204030204" pitchFamily="34" charset="0"/>
                          <a:cs typeface="Times New Roman" panose="02020603050405020304" pitchFamily="18"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496922"/>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mj-lt"/>
                          <a:ea typeface="Calibri" panose="020F0502020204030204" pitchFamily="34" charset="0"/>
                          <a:cs typeface="Times New Roman" panose="02020603050405020304" pitchFamily="18"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9552631"/>
                  </a:ext>
                </a:extLst>
              </a:tr>
            </a:tbl>
          </a:graphicData>
        </a:graphic>
      </p:graphicFrame>
      <p:graphicFrame>
        <p:nvGraphicFramePr>
          <p:cNvPr id="9" name="Table 8">
            <a:extLst>
              <a:ext uri="{FF2B5EF4-FFF2-40B4-BE49-F238E27FC236}">
                <a16:creationId xmlns:a16="http://schemas.microsoft.com/office/drawing/2014/main" id="{6952E15F-BF65-514B-A83E-DCADAEAD540E}"/>
              </a:ext>
            </a:extLst>
          </p:cNvPr>
          <p:cNvGraphicFramePr>
            <a:graphicFrameLocks noGrp="1"/>
          </p:cNvGraphicFramePr>
          <p:nvPr/>
        </p:nvGraphicFramePr>
        <p:xfrm>
          <a:off x="369563" y="1154678"/>
          <a:ext cx="5083646" cy="3657600"/>
        </p:xfrm>
        <a:graphic>
          <a:graphicData uri="http://schemas.openxmlformats.org/drawingml/2006/table">
            <a:tbl>
              <a:tblPr firstRow="1" bandRow="1">
                <a:tableStyleId>{5C22544A-7EE6-4342-B048-85BDC9FD1C3A}</a:tableStyleId>
              </a:tblPr>
              <a:tblGrid>
                <a:gridCol w="2541823">
                  <a:extLst>
                    <a:ext uri="{9D8B030D-6E8A-4147-A177-3AD203B41FA5}">
                      <a16:colId xmlns:a16="http://schemas.microsoft.com/office/drawing/2014/main" val="1065475146"/>
                    </a:ext>
                  </a:extLst>
                </a:gridCol>
                <a:gridCol w="2541823">
                  <a:extLst>
                    <a:ext uri="{9D8B030D-6E8A-4147-A177-3AD203B41FA5}">
                      <a16:colId xmlns:a16="http://schemas.microsoft.com/office/drawing/2014/main" val="3459490643"/>
                    </a:ext>
                  </a:extLst>
                </a:gridCol>
              </a:tblGrid>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Question</a:t>
                      </a:r>
                      <a:endParaRPr lang="en-GB" sz="2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Answer</a:t>
                      </a:r>
                      <a:endParaRPr lang="en-GB" sz="2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860541"/>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8021254"/>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2</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6763981"/>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3</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1308024"/>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4</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43973681"/>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5</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5831425"/>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6</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3087876"/>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7</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45567972"/>
                  </a:ext>
                </a:extLst>
              </a:tr>
            </a:tbl>
          </a:graphicData>
        </a:graphic>
      </p:graphicFrame>
      <p:sp>
        <p:nvSpPr>
          <p:cNvPr id="2" name="Title 1">
            <a:extLst>
              <a:ext uri="{FF2B5EF4-FFF2-40B4-BE49-F238E27FC236}">
                <a16:creationId xmlns:a16="http://schemas.microsoft.com/office/drawing/2014/main" id="{180D45BC-6919-504F-B25A-383CFF62F843}"/>
              </a:ext>
            </a:extLst>
          </p:cNvPr>
          <p:cNvSpPr>
            <a:spLocks noGrp="1"/>
          </p:cNvSpPr>
          <p:nvPr>
            <p:ph type="title"/>
          </p:nvPr>
        </p:nvSpPr>
        <p:spPr/>
        <p:txBody>
          <a:bodyPr>
            <a:normAutofit/>
          </a:bodyPr>
          <a:lstStyle/>
          <a:p>
            <a:r>
              <a:rPr lang="en-GB" dirty="0">
                <a:latin typeface="Century Gothic" panose="020B0502020202020204" pitchFamily="34" charset="0"/>
              </a:rPr>
              <a:t>Answers</a:t>
            </a:r>
            <a:endParaRPr lang="en-US" dirty="0"/>
          </a:p>
        </p:txBody>
      </p:sp>
      <p:sp>
        <p:nvSpPr>
          <p:cNvPr id="3" name="TextBox 2">
            <a:extLst>
              <a:ext uri="{FF2B5EF4-FFF2-40B4-BE49-F238E27FC236}">
                <a16:creationId xmlns:a16="http://schemas.microsoft.com/office/drawing/2014/main" id="{8F2B5B51-20C7-5946-866D-E14982FECE80}"/>
              </a:ext>
            </a:extLst>
          </p:cNvPr>
          <p:cNvSpPr txBox="1"/>
          <p:nvPr/>
        </p:nvSpPr>
        <p:spPr>
          <a:xfrm>
            <a:off x="3966314" y="1692718"/>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E5DCA251-4083-8C42-A361-6425C6F2DF46}"/>
              </a:ext>
            </a:extLst>
          </p:cNvPr>
          <p:cNvSpPr txBox="1"/>
          <p:nvPr/>
        </p:nvSpPr>
        <p:spPr>
          <a:xfrm>
            <a:off x="3988183" y="2096776"/>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6DF8A603-4A42-D54F-B958-5B889E10EDC4}"/>
              </a:ext>
            </a:extLst>
          </p:cNvPr>
          <p:cNvSpPr txBox="1"/>
          <p:nvPr/>
        </p:nvSpPr>
        <p:spPr>
          <a:xfrm>
            <a:off x="3977536" y="3026572"/>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10D59E33-B744-AD41-B1EE-33E23ECE700B}"/>
              </a:ext>
            </a:extLst>
          </p:cNvPr>
          <p:cNvSpPr txBox="1"/>
          <p:nvPr/>
        </p:nvSpPr>
        <p:spPr>
          <a:xfrm>
            <a:off x="3965461" y="2579121"/>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ECC008BF-D17B-C14A-AAFA-B4B198244641}"/>
              </a:ext>
            </a:extLst>
          </p:cNvPr>
          <p:cNvSpPr txBox="1"/>
          <p:nvPr/>
        </p:nvSpPr>
        <p:spPr>
          <a:xfrm>
            <a:off x="3996608" y="3497436"/>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Box 30">
            <a:extLst>
              <a:ext uri="{FF2B5EF4-FFF2-40B4-BE49-F238E27FC236}">
                <a16:creationId xmlns:a16="http://schemas.microsoft.com/office/drawing/2014/main" id="{AD3BD66B-AC3D-CD49-9253-F40FAF4C731D}"/>
              </a:ext>
            </a:extLst>
          </p:cNvPr>
          <p:cNvSpPr txBox="1"/>
          <p:nvPr/>
        </p:nvSpPr>
        <p:spPr>
          <a:xfrm>
            <a:off x="3989340" y="3912975"/>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11871897-4AC1-0E41-B634-5ED71705A3B7}"/>
              </a:ext>
            </a:extLst>
          </p:cNvPr>
          <p:cNvSpPr txBox="1"/>
          <p:nvPr/>
        </p:nvSpPr>
        <p:spPr>
          <a:xfrm>
            <a:off x="3967558" y="4368285"/>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Box 32">
            <a:extLst>
              <a:ext uri="{FF2B5EF4-FFF2-40B4-BE49-F238E27FC236}">
                <a16:creationId xmlns:a16="http://schemas.microsoft.com/office/drawing/2014/main" id="{C84D0A1C-C711-6348-9BF0-51192C3B8F59}"/>
              </a:ext>
            </a:extLst>
          </p:cNvPr>
          <p:cNvSpPr txBox="1"/>
          <p:nvPr/>
        </p:nvSpPr>
        <p:spPr>
          <a:xfrm>
            <a:off x="9368794" y="1183469"/>
            <a:ext cx="346570"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Box 33">
            <a:extLst>
              <a:ext uri="{FF2B5EF4-FFF2-40B4-BE49-F238E27FC236}">
                <a16:creationId xmlns:a16="http://schemas.microsoft.com/office/drawing/2014/main" id="{3ACF198B-4361-4B4D-A317-C5F15ABEFC94}"/>
              </a:ext>
            </a:extLst>
          </p:cNvPr>
          <p:cNvSpPr txBox="1"/>
          <p:nvPr/>
        </p:nvSpPr>
        <p:spPr>
          <a:xfrm>
            <a:off x="9343003" y="1672204"/>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Box 34">
            <a:extLst>
              <a:ext uri="{FF2B5EF4-FFF2-40B4-BE49-F238E27FC236}">
                <a16:creationId xmlns:a16="http://schemas.microsoft.com/office/drawing/2014/main" id="{14B94BC1-1F8E-974E-8A27-4F6E0DCA607A}"/>
              </a:ext>
            </a:extLst>
          </p:cNvPr>
          <p:cNvSpPr txBox="1"/>
          <p:nvPr/>
        </p:nvSpPr>
        <p:spPr>
          <a:xfrm>
            <a:off x="9351491" y="2102830"/>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8A8E3982-B7CC-CE4C-ABC7-B37551AE8321}"/>
              </a:ext>
            </a:extLst>
          </p:cNvPr>
          <p:cNvSpPr txBox="1"/>
          <p:nvPr/>
        </p:nvSpPr>
        <p:spPr>
          <a:xfrm>
            <a:off x="9351706" y="2548222"/>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63EC7D73-EAE8-9B47-A128-FF3082080763}"/>
              </a:ext>
            </a:extLst>
          </p:cNvPr>
          <p:cNvSpPr txBox="1"/>
          <p:nvPr/>
        </p:nvSpPr>
        <p:spPr>
          <a:xfrm>
            <a:off x="9399109" y="3008701"/>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F9824313-0879-7C4B-8F1B-8A80BD0548B9}"/>
              </a:ext>
            </a:extLst>
          </p:cNvPr>
          <p:cNvSpPr txBox="1"/>
          <p:nvPr/>
        </p:nvSpPr>
        <p:spPr>
          <a:xfrm>
            <a:off x="9399109" y="3497436"/>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A9D74551-2F74-4AC4-B013-092500ED85D9}"/>
              </a:ext>
            </a:extLst>
          </p:cNvPr>
          <p:cNvSpPr txBox="1"/>
          <p:nvPr/>
        </p:nvSpPr>
        <p:spPr>
          <a:xfrm>
            <a:off x="9364727" y="3912975"/>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8567BCDD-6C6D-4CC5-B52C-94AD43933D8E}"/>
              </a:ext>
            </a:extLst>
          </p:cNvPr>
          <p:cNvSpPr txBox="1"/>
          <p:nvPr/>
        </p:nvSpPr>
        <p:spPr>
          <a:xfrm>
            <a:off x="9376456" y="4373001"/>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1BC9B34D-4267-460F-943A-929A67364D8A}"/>
              </a:ext>
            </a:extLst>
          </p:cNvPr>
          <p:cNvPicPr>
            <a:picLocks noChangeAspect="1"/>
          </p:cNvPicPr>
          <p:nvPr/>
        </p:nvPicPr>
        <p:blipFill>
          <a:blip r:embed="rId3"/>
          <a:stretch>
            <a:fillRect/>
          </a:stretch>
        </p:blipFill>
        <p:spPr>
          <a:xfrm>
            <a:off x="11652000" y="719999"/>
            <a:ext cx="559841" cy="5704326"/>
          </a:xfrm>
          <a:prstGeom prst="rect">
            <a:avLst/>
          </a:prstGeom>
        </p:spPr>
      </p:pic>
    </p:spTree>
    <p:extLst>
      <p:ext uri="{BB962C8B-B14F-4D97-AF65-F5344CB8AC3E}">
        <p14:creationId xmlns:p14="http://schemas.microsoft.com/office/powerpoint/2010/main" val="286694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28" grpId="0"/>
      <p:bldP spid="29" grpId="0"/>
      <p:bldP spid="30" grpId="0"/>
      <p:bldP spid="31" grpId="0"/>
      <p:bldP spid="32" grpId="0"/>
      <p:bldP spid="33" grpId="0"/>
      <p:bldP spid="34" grpId="0"/>
      <p:bldP spid="35" grpId="0"/>
      <p:bldP spid="16" grpId="0"/>
      <p:bldP spid="17" grpId="0"/>
      <p:bldP spid="18" grpId="0"/>
      <p:bldP spid="19" grpId="0"/>
      <p:bldP spid="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45BC-6919-504F-B25A-383CFF62F843}"/>
              </a:ext>
            </a:extLst>
          </p:cNvPr>
          <p:cNvSpPr>
            <a:spLocks noGrp="1"/>
          </p:cNvSpPr>
          <p:nvPr>
            <p:ph type="title"/>
          </p:nvPr>
        </p:nvSpPr>
        <p:spPr>
          <a:xfrm>
            <a:off x="540000" y="-1"/>
            <a:ext cx="10620000" cy="720000"/>
          </a:xfrm>
        </p:spPr>
        <p:txBody>
          <a:bodyPr>
            <a:normAutofit/>
          </a:bodyPr>
          <a:lstStyle/>
          <a:p>
            <a:r>
              <a:rPr lang="en-GB" dirty="0">
                <a:latin typeface="Century Gothic" panose="020B0502020202020204" pitchFamily="34" charset="0"/>
              </a:rPr>
              <a:t>Answers</a:t>
            </a:r>
            <a:endParaRPr lang="en-US" dirty="0"/>
          </a:p>
        </p:txBody>
      </p:sp>
      <p:sp>
        <p:nvSpPr>
          <p:cNvPr id="3" name="TextBox 2">
            <a:extLst>
              <a:ext uri="{FF2B5EF4-FFF2-40B4-BE49-F238E27FC236}">
                <a16:creationId xmlns:a16="http://schemas.microsoft.com/office/drawing/2014/main" id="{8F2B5B51-20C7-5946-866D-E14982FECE80}"/>
              </a:ext>
            </a:extLst>
          </p:cNvPr>
          <p:cNvSpPr txBox="1"/>
          <p:nvPr/>
        </p:nvSpPr>
        <p:spPr>
          <a:xfrm>
            <a:off x="540000" y="1018233"/>
            <a:ext cx="10119979" cy="769441"/>
          </a:xfrm>
          <a:prstGeom prst="rect">
            <a:avLst/>
          </a:prstGeom>
          <a:noFill/>
        </p:spPr>
        <p:txBody>
          <a:bodyPr wrap="square" rtlCol="0">
            <a:spAutoFit/>
          </a:bodyPr>
          <a:lstStyle/>
          <a:p>
            <a:pPr marL="457200" indent="-457200">
              <a:buAutoNum type="arabicPeriod"/>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Osmosis is the diffusion of water from a dilute solution to a concentrated solution through a partially permeable membrane</a:t>
            </a:r>
          </a:p>
        </p:txBody>
      </p:sp>
      <p:sp>
        <p:nvSpPr>
          <p:cNvPr id="44" name="TextBox 43">
            <a:extLst>
              <a:ext uri="{FF2B5EF4-FFF2-40B4-BE49-F238E27FC236}">
                <a16:creationId xmlns:a16="http://schemas.microsoft.com/office/drawing/2014/main" id="{261CA8DA-C8EC-4AB0-943C-A295268E498A}"/>
              </a:ext>
            </a:extLst>
          </p:cNvPr>
          <p:cNvSpPr txBox="1"/>
          <p:nvPr/>
        </p:nvSpPr>
        <p:spPr>
          <a:xfrm>
            <a:off x="539999" y="2325171"/>
            <a:ext cx="10119979" cy="769441"/>
          </a:xfrm>
          <a:prstGeom prst="rect">
            <a:avLst/>
          </a:prstGeom>
          <a:noFill/>
        </p:spPr>
        <p:txBody>
          <a:bodyPr wrap="square" rtlCol="0">
            <a:spAutoFit/>
          </a:bodyPr>
          <a:lstStyle/>
          <a:p>
            <a:pPr marL="457200" indent="-457200">
              <a:buFont typeface="+mj-lt"/>
              <a:buAutoNum type="arabicPeriod" startAt="2"/>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 lifestyle risk factor is a lifestyle choice that can increase the likelihood of a person developing a disease.</a:t>
            </a:r>
          </a:p>
        </p:txBody>
      </p:sp>
      <p:pic>
        <p:nvPicPr>
          <p:cNvPr id="23" name="Picture 22">
            <a:extLst>
              <a:ext uri="{FF2B5EF4-FFF2-40B4-BE49-F238E27FC236}">
                <a16:creationId xmlns:a16="http://schemas.microsoft.com/office/drawing/2014/main" id="{51D0101A-2EE7-43CC-A035-2F0B89062CF0}"/>
              </a:ext>
            </a:extLst>
          </p:cNvPr>
          <p:cNvPicPr>
            <a:picLocks noChangeAspect="1"/>
          </p:cNvPicPr>
          <p:nvPr/>
        </p:nvPicPr>
        <p:blipFill>
          <a:blip r:embed="rId3"/>
          <a:stretch>
            <a:fillRect/>
          </a:stretch>
        </p:blipFill>
        <p:spPr>
          <a:xfrm>
            <a:off x="11652000" y="719999"/>
            <a:ext cx="559841" cy="5704326"/>
          </a:xfrm>
          <a:prstGeom prst="rect">
            <a:avLst/>
          </a:prstGeom>
        </p:spPr>
      </p:pic>
    </p:spTree>
    <p:extLst>
      <p:ext uri="{BB962C8B-B14F-4D97-AF65-F5344CB8AC3E}">
        <p14:creationId xmlns:p14="http://schemas.microsoft.com/office/powerpoint/2010/main" val="47658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45BC-6919-504F-B25A-383CFF62F843}"/>
              </a:ext>
            </a:extLst>
          </p:cNvPr>
          <p:cNvSpPr>
            <a:spLocks noGrp="1"/>
          </p:cNvSpPr>
          <p:nvPr>
            <p:ph type="title"/>
          </p:nvPr>
        </p:nvSpPr>
        <p:spPr>
          <a:xfrm>
            <a:off x="540000" y="-1"/>
            <a:ext cx="10620000" cy="720000"/>
          </a:xfrm>
        </p:spPr>
        <p:txBody>
          <a:bodyPr>
            <a:normAutofit/>
          </a:bodyPr>
          <a:lstStyle/>
          <a:p>
            <a:r>
              <a:rPr lang="en-GB" dirty="0">
                <a:latin typeface="Century Gothic" panose="020B0502020202020204" pitchFamily="34" charset="0"/>
              </a:rPr>
              <a:t>Answers</a:t>
            </a:r>
            <a:endParaRPr lang="en-US" dirty="0"/>
          </a:p>
        </p:txBody>
      </p:sp>
      <p:pic>
        <p:nvPicPr>
          <p:cNvPr id="23" name="Picture 22">
            <a:extLst>
              <a:ext uri="{FF2B5EF4-FFF2-40B4-BE49-F238E27FC236}">
                <a16:creationId xmlns:a16="http://schemas.microsoft.com/office/drawing/2014/main" id="{51D0101A-2EE7-43CC-A035-2F0B89062CF0}"/>
              </a:ext>
            </a:extLst>
          </p:cNvPr>
          <p:cNvPicPr>
            <a:picLocks noChangeAspect="1"/>
          </p:cNvPicPr>
          <p:nvPr/>
        </p:nvPicPr>
        <p:blipFill>
          <a:blip r:embed="rId3"/>
          <a:stretch>
            <a:fillRect/>
          </a:stretch>
        </p:blipFill>
        <p:spPr>
          <a:xfrm>
            <a:off x="11652000" y="719999"/>
            <a:ext cx="559841" cy="5704326"/>
          </a:xfrm>
          <a:prstGeom prst="rect">
            <a:avLst/>
          </a:prstGeom>
        </p:spPr>
      </p:pic>
      <p:sp>
        <p:nvSpPr>
          <p:cNvPr id="7" name="TextBox 6">
            <a:extLst>
              <a:ext uri="{FF2B5EF4-FFF2-40B4-BE49-F238E27FC236}">
                <a16:creationId xmlns:a16="http://schemas.microsoft.com/office/drawing/2014/main" id="{6CC3DD6D-4D0E-4758-9F67-EF141B95A642}"/>
              </a:ext>
            </a:extLst>
          </p:cNvPr>
          <p:cNvSpPr txBox="1"/>
          <p:nvPr/>
        </p:nvSpPr>
        <p:spPr>
          <a:xfrm>
            <a:off x="540000" y="719999"/>
            <a:ext cx="10119979" cy="3816429"/>
          </a:xfrm>
          <a:prstGeom prst="rect">
            <a:avLst/>
          </a:prstGeom>
          <a:noFill/>
        </p:spPr>
        <p:txBody>
          <a:bodyPr wrap="square" rtlCol="0">
            <a:spAutoFit/>
          </a:bodyPr>
          <a:lstStyle/>
          <a:p>
            <a:pPr marL="457200" indent="-457200">
              <a:buFont typeface="+mj-lt"/>
              <a:buAutoNum type="arabicPeriod" startAt="3"/>
            </a:pPr>
            <a:endPar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endParaRPr>
          </a:p>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3.</a:t>
            </a:r>
          </a:p>
          <a:p>
            <a:endPar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endParaRPr>
          </a:p>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The cell cycle starts with a growth phase where the cell grows to double sub-cellular structures such ribosomes, cell membrane and DNA.</a:t>
            </a:r>
          </a:p>
          <a:p>
            <a:pPr marL="457200" indent="-457200">
              <a:buFont typeface="+mj-lt"/>
              <a:buAutoNum type="arabicPeriod" startAt="3"/>
            </a:pPr>
            <a:endPar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endParaRPr>
          </a:p>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During mitosis DNA, arranged into chromosomes, is pulled to separate ends of the cell ready for division.</a:t>
            </a:r>
          </a:p>
          <a:p>
            <a:pPr marL="457200" indent="-457200">
              <a:buFont typeface="+mj-lt"/>
              <a:buAutoNum type="arabicPeriod" startAt="3"/>
            </a:pPr>
            <a:endPar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endParaRPr>
          </a:p>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The final part of the cell cycle is when the cell membrane splits to produce two identical cells.</a:t>
            </a:r>
          </a:p>
        </p:txBody>
      </p:sp>
    </p:spTree>
    <p:extLst>
      <p:ext uri="{BB962C8B-B14F-4D97-AF65-F5344CB8AC3E}">
        <p14:creationId xmlns:p14="http://schemas.microsoft.com/office/powerpoint/2010/main" val="321001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45BC-6919-504F-B25A-383CFF62F843}"/>
              </a:ext>
            </a:extLst>
          </p:cNvPr>
          <p:cNvSpPr>
            <a:spLocks noGrp="1"/>
          </p:cNvSpPr>
          <p:nvPr>
            <p:ph type="title"/>
          </p:nvPr>
        </p:nvSpPr>
        <p:spPr>
          <a:xfrm>
            <a:off x="540000" y="-1"/>
            <a:ext cx="10620000" cy="720000"/>
          </a:xfrm>
        </p:spPr>
        <p:txBody>
          <a:bodyPr>
            <a:normAutofit/>
          </a:bodyPr>
          <a:lstStyle/>
          <a:p>
            <a:r>
              <a:rPr lang="en-GB" dirty="0">
                <a:latin typeface="Century Gothic" panose="020B0502020202020204" pitchFamily="34" charset="0"/>
              </a:rPr>
              <a:t>Answers</a:t>
            </a:r>
            <a:endParaRPr lang="en-US" dirty="0"/>
          </a:p>
        </p:txBody>
      </p:sp>
      <p:pic>
        <p:nvPicPr>
          <p:cNvPr id="23" name="Picture 22">
            <a:extLst>
              <a:ext uri="{FF2B5EF4-FFF2-40B4-BE49-F238E27FC236}">
                <a16:creationId xmlns:a16="http://schemas.microsoft.com/office/drawing/2014/main" id="{51D0101A-2EE7-43CC-A035-2F0B89062CF0}"/>
              </a:ext>
            </a:extLst>
          </p:cNvPr>
          <p:cNvPicPr>
            <a:picLocks noChangeAspect="1"/>
          </p:cNvPicPr>
          <p:nvPr/>
        </p:nvPicPr>
        <p:blipFill>
          <a:blip r:embed="rId3"/>
          <a:stretch>
            <a:fillRect/>
          </a:stretch>
        </p:blipFill>
        <p:spPr>
          <a:xfrm>
            <a:off x="11652000" y="719999"/>
            <a:ext cx="559841" cy="5704326"/>
          </a:xfrm>
          <a:prstGeom prst="rect">
            <a:avLst/>
          </a:prstGeom>
        </p:spPr>
      </p:pic>
      <p:sp>
        <p:nvSpPr>
          <p:cNvPr id="7" name="TextBox 6">
            <a:extLst>
              <a:ext uri="{FF2B5EF4-FFF2-40B4-BE49-F238E27FC236}">
                <a16:creationId xmlns:a16="http://schemas.microsoft.com/office/drawing/2014/main" id="{6CC3DD6D-4D0E-4758-9F67-EF141B95A642}"/>
              </a:ext>
            </a:extLst>
          </p:cNvPr>
          <p:cNvSpPr txBox="1"/>
          <p:nvPr/>
        </p:nvSpPr>
        <p:spPr>
          <a:xfrm>
            <a:off x="540001" y="719999"/>
            <a:ext cx="3911684" cy="3816429"/>
          </a:xfrm>
          <a:prstGeom prst="rect">
            <a:avLst/>
          </a:prstGeom>
          <a:noFill/>
        </p:spPr>
        <p:txBody>
          <a:bodyPr wrap="square" rtlCol="0">
            <a:spAutoFit/>
          </a:bodyPr>
          <a:lstStyle/>
          <a:p>
            <a:pPr marL="457200" indent="-457200">
              <a:buFont typeface="+mj-lt"/>
              <a:buAutoNum type="arabicPeriod" startAt="3"/>
            </a:pPr>
            <a:endPar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endParaRPr>
          </a:p>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4.</a:t>
            </a:r>
          </a:p>
          <a:p>
            <a:endPar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endParaRPr>
          </a:p>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Success criteria:</a:t>
            </a:r>
          </a:p>
          <a:p>
            <a:pPr marL="342900" indent="-342900">
              <a:buFontTx/>
              <a:buChar char="-"/>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x-axis scale regularly spaced</a:t>
            </a:r>
          </a:p>
          <a:p>
            <a:pPr marL="342900" indent="-342900">
              <a:buFontTx/>
              <a:buChar char="-"/>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x-axis correctly labelled</a:t>
            </a:r>
          </a:p>
          <a:p>
            <a:pPr marL="342900" indent="-342900">
              <a:buFontTx/>
              <a:buChar char="-"/>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4 points plotted correctly</a:t>
            </a:r>
          </a:p>
          <a:p>
            <a:pPr marL="342900" indent="-342900">
              <a:buFontTx/>
              <a:buChar char="-"/>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Line of best fit (straight line that aims to go through all the points)</a:t>
            </a:r>
          </a:p>
        </p:txBody>
      </p:sp>
      <p:pic>
        <p:nvPicPr>
          <p:cNvPr id="4" name="Picture 3" descr="Chart, line chart&#10;&#10;Description automatically generated">
            <a:extLst>
              <a:ext uri="{FF2B5EF4-FFF2-40B4-BE49-F238E27FC236}">
                <a16:creationId xmlns:a16="http://schemas.microsoft.com/office/drawing/2014/main" id="{EB98C41A-A46B-4202-A707-EAF454391B2D}"/>
              </a:ext>
            </a:extLst>
          </p:cNvPr>
          <p:cNvPicPr>
            <a:picLocks noChangeAspect="1"/>
          </p:cNvPicPr>
          <p:nvPr/>
        </p:nvPicPr>
        <p:blipFill>
          <a:blip r:embed="rId4"/>
          <a:stretch>
            <a:fillRect/>
          </a:stretch>
        </p:blipFill>
        <p:spPr>
          <a:xfrm>
            <a:off x="4355433" y="649116"/>
            <a:ext cx="7121655" cy="5488885"/>
          </a:xfrm>
          <a:prstGeom prst="rect">
            <a:avLst/>
          </a:prstGeom>
        </p:spPr>
      </p:pic>
    </p:spTree>
    <p:extLst>
      <p:ext uri="{BB962C8B-B14F-4D97-AF65-F5344CB8AC3E}">
        <p14:creationId xmlns:p14="http://schemas.microsoft.com/office/powerpoint/2010/main" val="370948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Secondary Science B11 PPT">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3.1.2 Eukaryotic and Prokaryotic Cells " id="{CAFBA52F-9D86-AB4B-8329-A272DEA1AB72}" vid="{51CA7374-14D1-7644-8F9A-9D7C4FEA2A9F}"/>
    </a:ext>
  </a:extLst>
</a:theme>
</file>

<file path=ppt/theme/theme2.xml><?xml version="1.0" encoding="utf-8"?>
<a:theme xmlns:a="http://schemas.openxmlformats.org/drawingml/2006/main" name="1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3" ma:contentTypeDescription="Create a new document." ma:contentTypeScope="" ma:versionID="086aea74af474410d79687989e7e35d8">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e711f5e3dc8b608915ddf276cac20fac"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documentManagement>
</p:properties>
</file>

<file path=customXml/itemProps1.xml><?xml version="1.0" encoding="utf-8"?>
<ds:datastoreItem xmlns:ds="http://schemas.openxmlformats.org/officeDocument/2006/customXml" ds:itemID="{6B3B22BB-3F2C-42D2-BB49-2272510311E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49F712A-ED6E-4408-926A-ED0B7D5E7FC9}">
  <ds:schemaRefs>
    <ds:schemaRef ds:uri="http://schemas.microsoft.com/sharepoint/v3/contenttype/forms"/>
  </ds:schemaRefs>
</ds:datastoreItem>
</file>

<file path=customXml/itemProps3.xml><?xml version="1.0" encoding="utf-8"?>
<ds:datastoreItem xmlns:ds="http://schemas.openxmlformats.org/officeDocument/2006/customXml" ds:itemID="{78B55273-791C-4894-A393-60CBEE69FCE3}">
  <ds:schemaRefs>
    <ds:schemaRef ds:uri="http://www.w3.org/XML/1998/namespace"/>
    <ds:schemaRef ds:uri="http://purl.org/dc/elements/1.1/"/>
    <ds:schemaRef ds:uri="http://purl.org/dc/terms/"/>
    <ds:schemaRef ds:uri="http://schemas.microsoft.com/office/2006/documentManagement/types"/>
    <ds:schemaRef ds:uri="http://purl.org/dc/dcmitype/"/>
    <ds:schemaRef ds:uri="e7f29ac3-c74a-46a7-9e80-ec6458dc319f"/>
    <ds:schemaRef ds:uri="9dd66dd2-dc2f-4e10-8286-f1da66314693"/>
    <ds:schemaRef ds:uri="http://schemas.microsoft.com/office/2006/metadata/propertie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Secondary Science B11 PPT</Template>
  <TotalTime>1940</TotalTime>
  <Words>1842</Words>
  <Application>Microsoft Macintosh PowerPoint</Application>
  <PresentationFormat>Widescreen</PresentationFormat>
  <Paragraphs>231</Paragraphs>
  <Slides>13</Slides>
  <Notes>11</Notes>
  <HiddenSlides>3</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13</vt:i4>
      </vt:variant>
    </vt:vector>
  </HeadingPairs>
  <TitlesOfParts>
    <vt:vector size="21" baseType="lpstr">
      <vt:lpstr>Arial</vt:lpstr>
      <vt:lpstr>Calibri</vt:lpstr>
      <vt:lpstr>Cambria Math</vt:lpstr>
      <vt:lpstr>Century Gothic</vt:lpstr>
      <vt:lpstr>Georgia</vt:lpstr>
      <vt:lpstr>Wingdings</vt:lpstr>
      <vt:lpstr>Secondary Science B11 PPT</vt:lpstr>
      <vt:lpstr>1_B2.2.11 Feedback lesson</vt:lpstr>
      <vt:lpstr>Making this resource work for you</vt:lpstr>
      <vt:lpstr>Feedback Lesson</vt:lpstr>
      <vt:lpstr>B3.1.15</vt:lpstr>
      <vt:lpstr>This is the fix-it portion of the lesson</vt:lpstr>
      <vt:lpstr>The Big Idea: Cells are Alive</vt:lpstr>
      <vt:lpstr>Answers</vt:lpstr>
      <vt:lpstr>Answers</vt:lpstr>
      <vt:lpstr>Answers</vt:lpstr>
      <vt:lpstr>Answers</vt:lpstr>
      <vt:lpstr>Complete your fix it task</vt:lpstr>
      <vt:lpstr>Growth and Differentiation Idea Web</vt:lpstr>
      <vt:lpstr>Answer the questions below.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this resource work for you</dc:title>
  <dc:creator>Joanna Scouler</dc:creator>
  <cp:lastModifiedBy>Joanna Scouler</cp:lastModifiedBy>
  <cp:revision>87</cp:revision>
  <dcterms:created xsi:type="dcterms:W3CDTF">2020-07-20T15:05:12Z</dcterms:created>
  <dcterms:modified xsi:type="dcterms:W3CDTF">2024-10-04T08:55:21Z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76072800</vt:r8>
  </property>
  <property fmtid="{D5CDD505-2E9C-101B-9397-08002B2CF9AE}" pid="4" name="_ExtendedDescription">
    <vt:lpwstr/>
  </property>
  <property fmtid="{D5CDD505-2E9C-101B-9397-08002B2CF9AE}" pid="5" name="ComplianceAssetId">
    <vt:lpwstr/>
  </property>
</Properties>
</file>